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96"/>
  </p:notesMasterIdLst>
  <p:handoutMasterIdLst>
    <p:handoutMasterId r:id="rId97"/>
  </p:handout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351" r:id="rId10"/>
    <p:sldId id="346" r:id="rId11"/>
    <p:sldId id="349" r:id="rId12"/>
    <p:sldId id="348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350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91" r:id="rId37"/>
    <p:sldId id="292" r:id="rId38"/>
    <p:sldId id="294" r:id="rId39"/>
    <p:sldId id="293" r:id="rId40"/>
    <p:sldId id="286" r:id="rId41"/>
    <p:sldId id="287" r:id="rId42"/>
    <p:sldId id="288" r:id="rId43"/>
    <p:sldId id="289" r:id="rId44"/>
    <p:sldId id="344" r:id="rId45"/>
    <p:sldId id="343" r:id="rId46"/>
    <p:sldId id="290" r:id="rId47"/>
    <p:sldId id="295" r:id="rId48"/>
    <p:sldId id="34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6" r:id="rId59"/>
    <p:sldId id="305" r:id="rId60"/>
    <p:sldId id="307" r:id="rId61"/>
    <p:sldId id="308" r:id="rId62"/>
    <p:sldId id="309" r:id="rId63"/>
    <p:sldId id="323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42" r:id="rId76"/>
    <p:sldId id="321" r:id="rId77"/>
    <p:sldId id="322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4" r:id="rId87"/>
    <p:sldId id="335" r:id="rId88"/>
    <p:sldId id="332" r:id="rId89"/>
    <p:sldId id="336" r:id="rId90"/>
    <p:sldId id="337" r:id="rId91"/>
    <p:sldId id="338" r:id="rId92"/>
    <p:sldId id="339" r:id="rId93"/>
    <p:sldId id="340" r:id="rId94"/>
    <p:sldId id="341" r:id="rId9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98"/>
      <p:bold r:id="rId99"/>
      <p:italic r:id="rId100"/>
      <p:boldItalic r:id="rId101"/>
    </p:embeddedFont>
    <p:embeddedFont>
      <p:font typeface="Cambria Math" panose="02040503050406030204" pitchFamily="18" charset="0"/>
      <p:regular r:id="rId102"/>
    </p:embeddedFont>
    <p:embeddedFont>
      <p:font typeface="Consolas" panose="020B0609020204030204" pitchFamily="49" charset="0"/>
      <p:regular r:id="rId103"/>
      <p:bold r:id="rId104"/>
      <p:italic r:id="rId105"/>
      <p:boldItalic r:id="rId10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B62C2F-CE0C-4633-A50C-9859C6718FAA}">
          <p14:sldIdLst>
            <p14:sldId id="256"/>
            <p14:sldId id="257"/>
            <p14:sldId id="261"/>
            <p14:sldId id="258"/>
            <p14:sldId id="259"/>
            <p14:sldId id="260"/>
            <p14:sldId id="262"/>
            <p14:sldId id="263"/>
            <p14:sldId id="351"/>
            <p14:sldId id="346"/>
            <p14:sldId id="349"/>
            <p14:sldId id="348"/>
          </p14:sldIdLst>
        </p14:section>
        <p14:section name="Loglinear models" id="{4C98319F-11EA-44A8-BECF-DCB0D6026BF9}">
          <p14:sldIdLst>
            <p14:sldId id="264"/>
            <p14:sldId id="265"/>
            <p14:sldId id="266"/>
            <p14:sldId id="267"/>
          </p14:sldIdLst>
        </p14:section>
        <p14:section name="Two-way tables" id="{2FCE0859-EDEE-4925-9996-0A2B84BD79B6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350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91"/>
            <p14:sldId id="292"/>
            <p14:sldId id="294"/>
            <p14:sldId id="293"/>
          </p14:sldIdLst>
        </p14:section>
        <p14:section name="Three-way tables" id="{B87DFAA9-34FD-4260-95F1-FB484C037FC6}">
          <p14:sldIdLst>
            <p14:sldId id="286"/>
            <p14:sldId id="287"/>
            <p14:sldId id="288"/>
            <p14:sldId id="289"/>
            <p14:sldId id="344"/>
            <p14:sldId id="343"/>
            <p14:sldId id="290"/>
            <p14:sldId id="295"/>
            <p14:sldId id="34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</p14:sldIdLst>
        </p14:section>
        <p14:section name="Visual fitting" id="{30187241-5456-438D-977D-B65C02FB634C}">
          <p14:sldIdLst>
            <p14:sldId id="306"/>
            <p14:sldId id="305"/>
            <p14:sldId id="307"/>
            <p14:sldId id="308"/>
            <p14:sldId id="309"/>
          </p14:sldIdLst>
        </p14:section>
        <p14:section name="Titanic" id="{76DC9C67-7C97-4F0A-87D7-8C2A73642802}">
          <p14:sldIdLst>
            <p14:sldId id="323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42"/>
          </p14:sldIdLst>
        </p14:section>
        <p14:section name="Sequential plots &amp; models" id="{6356486A-1998-4EE5-8915-CF1E1737FC6A}">
          <p14:sldIdLst>
            <p14:sldId id="321"/>
            <p14:sldId id="322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4"/>
            <p14:sldId id="335"/>
            <p14:sldId id="332"/>
            <p14:sldId id="336"/>
            <p14:sldId id="337"/>
          </p14:sldIdLst>
        </p14:section>
        <p14:section name="Partial association" id="{63EA7E7A-EA5E-410D-AB06-52C6B5E3B40D}">
          <p14:sldIdLst>
            <p14:sldId id="338"/>
            <p14:sldId id="339"/>
            <p14:sldId id="340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62" y="3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5.fntdata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3.fntdata"/><Relationship Id="rId105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6.fntdata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104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BD832-B243-4C93-98C6-9AD3A5BA3797}" type="datetimeFigureOut">
              <a:rPr lang="en-CA" smtClean="0"/>
              <a:t>2/11/23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D13E3-B588-4B80-A9C1-76D80DBFD81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4303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D13E3-B588-4B80-A9C1-76D80DBFD816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674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D13E3-B588-4B80-A9C1-76D80DBFD816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5271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2/11/2023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significance_Friendly_Titanic.pdf" TargetMode="Externa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jcgs-extending.pdf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98/106186002317375631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89389"/>
            <a:ext cx="7772400" cy="860425"/>
          </a:xfrm>
        </p:spPr>
        <p:txBody>
          <a:bodyPr>
            <a:normAutofit fontScale="90000"/>
          </a:bodyPr>
          <a:lstStyle/>
          <a:p>
            <a:r>
              <a:rPr lang="en-US" dirty="0"/>
              <a:t>Loglinear models &amp; mosaic displays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6136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http://friendly.github.io/psy6136 </a:t>
            </a:r>
          </a:p>
          <a:p>
            <a:endParaRPr lang="en-US" dirty="0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5D465FD-F1E7-4DD7-A16E-F94296DB3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8350"/>
            <a:ext cx="1495928" cy="1730890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82E36437-FB1B-4935-AF18-CE18C68FB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2" y="4578350"/>
            <a:ext cx="1495928" cy="1730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28FF8-2B86-5AFD-8B8A-62887D86F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2" y="236890"/>
            <a:ext cx="8038095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F97B-1E44-0A79-6409-D32F962D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History corner: Minard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171FE7-50C2-C569-3316-5E770B6B5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4A5CC220-F02C-3A76-3DF1-0D79B9E079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547053"/>
            <a:ext cx="5257800" cy="4174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B61ABF-64A3-1187-3676-0644358F3B4C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Charles Joseph Minard used an early form of an area-proportional plot to show the  value of transport of goods along the Canal du Centre, from Chalon to Dijon.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Width ~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Height ~ amount of goods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98AF2-9C93-4711-CF4F-728082DD2B99}"/>
              </a:ext>
            </a:extLst>
          </p:cNvPr>
          <p:cNvSpPr txBox="1"/>
          <p:nvPr/>
        </p:nvSpPr>
        <p:spPr>
          <a:xfrm>
            <a:off x="4114800" y="181654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ym typeface="Symbol" panose="05050102010706020507" pitchFamily="18" charset="2"/>
              </a:rPr>
              <a:t> </a:t>
            </a:r>
            <a:r>
              <a:rPr lang="en-CA" dirty="0"/>
              <a:t>Value = distance × amount</a:t>
            </a:r>
          </a:p>
        </p:txBody>
      </p:sp>
    </p:spTree>
    <p:extLst>
      <p:ext uri="{BB962C8B-B14F-4D97-AF65-F5344CB8AC3E}">
        <p14:creationId xmlns:p14="http://schemas.microsoft.com/office/powerpoint/2010/main" val="3978148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C0C8C-C29E-B33C-5341-3F717069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History corner: Francis Walker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3DEFEE-2D1E-0CB0-0A9A-DB5EC9B82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A picture containing text, toiletry, cosmetic&#10;&#10;Description automatically generated">
            <a:extLst>
              <a:ext uri="{FF2B5EF4-FFF2-40B4-BE49-F238E27FC236}">
                <a16:creationId xmlns:a16="http://schemas.microsoft.com/office/drawing/2014/main" id="{6CD00E7E-D703-48FC-C4BF-002D59143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24509"/>
            <a:ext cx="5486400" cy="4185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09086D-4284-4C28-7F7F-E05E5DE1F8DE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the 1870 </a:t>
            </a:r>
            <a:r>
              <a:rPr lang="en-CA" i="1" dirty="0"/>
              <a:t>Statistical Album of the US Census</a:t>
            </a:r>
            <a:r>
              <a:rPr lang="en-CA" dirty="0"/>
              <a:t>, Francis Walker wanted to show the populations of the states as comprised of {foreign,  native colored, native white}</a:t>
            </a:r>
          </a:p>
          <a:p>
            <a:r>
              <a:rPr lang="en-CA" dirty="0"/>
              <a:t>and born {within, outside} their state of residence.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72ED8-52F5-1808-2C27-596558766605}"/>
              </a:ext>
            </a:extLst>
          </p:cNvPr>
          <p:cNvSpPr txBox="1"/>
          <p:nvPr/>
        </p:nvSpPr>
        <p:spPr>
          <a:xfrm>
            <a:off x="4800600" y="574357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3B6365-572D-6921-E7B4-CC9DD67A3667}"/>
              </a:ext>
            </a:extLst>
          </p:cNvPr>
          <p:cNvSpPr txBox="1"/>
          <p:nvPr/>
        </p:nvSpPr>
        <p:spPr>
          <a:xfrm>
            <a:off x="3352800" y="574357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Penn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7C285-EFCB-A8B1-A239-59469211AA9B}"/>
              </a:ext>
            </a:extLst>
          </p:cNvPr>
          <p:cNvSpPr txBox="1"/>
          <p:nvPr/>
        </p:nvSpPr>
        <p:spPr>
          <a:xfrm>
            <a:off x="1905000" y="574357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Ohio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D7613A-D0DB-3B83-28C9-BB3F811474A1}"/>
              </a:ext>
            </a:extLst>
          </p:cNvPr>
          <p:cNvSpPr txBox="1"/>
          <p:nvPr/>
        </p:nvSpPr>
        <p:spPr>
          <a:xfrm>
            <a:off x="914400" y="574357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Ill.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87965C-576A-E515-D202-895751469B80}"/>
              </a:ext>
            </a:extLst>
          </p:cNvPr>
          <p:cNvSpPr txBox="1"/>
          <p:nvPr/>
        </p:nvSpPr>
        <p:spPr>
          <a:xfrm>
            <a:off x="5029200" y="48006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5762B-ADFA-4640-C350-BC9753634B6C}"/>
              </a:ext>
            </a:extLst>
          </p:cNvPr>
          <p:cNvSpPr txBox="1"/>
          <p:nvPr/>
        </p:nvSpPr>
        <p:spPr>
          <a:xfrm>
            <a:off x="4148137" y="4796988"/>
            <a:ext cx="84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err="1"/>
              <a:t>Tenn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AF9E1F-A8E9-76A9-3CC1-DA08607B7231}"/>
              </a:ext>
            </a:extLst>
          </p:cNvPr>
          <p:cNvSpPr txBox="1"/>
          <p:nvPr/>
        </p:nvSpPr>
        <p:spPr>
          <a:xfrm>
            <a:off x="5257800" y="359552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A33F9D-784C-70AD-F0C2-F1A4147ECB7A}"/>
              </a:ext>
            </a:extLst>
          </p:cNvPr>
          <p:cNvSpPr txBox="1"/>
          <p:nvPr/>
        </p:nvSpPr>
        <p:spPr>
          <a:xfrm>
            <a:off x="5257800" y="309735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773EC9-34D7-40C0-D379-34A018502C8F}"/>
              </a:ext>
            </a:extLst>
          </p:cNvPr>
          <p:cNvSpPr txBox="1"/>
          <p:nvPr/>
        </p:nvSpPr>
        <p:spPr>
          <a:xfrm>
            <a:off x="4648200" y="356884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C531BD-C4E3-C363-024F-36919F93D23F}"/>
              </a:ext>
            </a:extLst>
          </p:cNvPr>
          <p:cNvSpPr txBox="1"/>
          <p:nvPr/>
        </p:nvSpPr>
        <p:spPr>
          <a:xfrm>
            <a:off x="762000" y="365734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Miss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3ECE35-D721-0DB0-7D1E-4A147F938C87}"/>
              </a:ext>
            </a:extLst>
          </p:cNvPr>
          <p:cNvSpPr txBox="1"/>
          <p:nvPr/>
        </p:nvSpPr>
        <p:spPr>
          <a:xfrm>
            <a:off x="762000" y="42250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NJ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B68A89-33D9-9194-7B9E-B05E09A172DC}"/>
              </a:ext>
            </a:extLst>
          </p:cNvPr>
          <p:cNvSpPr txBox="1"/>
          <p:nvPr/>
        </p:nvSpPr>
        <p:spPr>
          <a:xfrm>
            <a:off x="6172200" y="2438400"/>
            <a:ext cx="2514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States are ordered by total pop, shown by area</a:t>
            </a:r>
          </a:p>
          <a:p>
            <a:endParaRPr lang="en-CA" dirty="0"/>
          </a:p>
          <a:p>
            <a:r>
              <a:rPr lang="en-CA" dirty="0"/>
              <a:t>For each state, a small mosaic, supplemented by a marginal one (w/in, outside)</a:t>
            </a:r>
          </a:p>
        </p:txBody>
      </p:sp>
    </p:spTree>
    <p:extLst>
      <p:ext uri="{BB962C8B-B14F-4D97-AF65-F5344CB8AC3E}">
        <p14:creationId xmlns:p14="http://schemas.microsoft.com/office/powerpoint/2010/main" val="1196776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9A83-F5A1-4BD7-B3F7-FDDB530F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cartograms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E2B65-E158-40E1-A5DC-3F6DFA9F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432BF1AB-75F9-4EB1-AFAC-957098350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51649"/>
            <a:ext cx="5894070" cy="5287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3CAEC-DA81-414F-A385-F92B0F5D9296}"/>
              </a:ext>
            </a:extLst>
          </p:cNvPr>
          <p:cNvSpPr txBox="1"/>
          <p:nvPr/>
        </p:nvSpPr>
        <p:spPr>
          <a:xfrm>
            <a:off x="457200" y="1295400"/>
            <a:ext cx="220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 map provides a spatial framework for showing the distribution of categorical data</a:t>
            </a:r>
          </a:p>
          <a:p>
            <a:endParaRPr lang="en-US" dirty="0"/>
          </a:p>
          <a:p>
            <a:r>
              <a:rPr lang="en-US" dirty="0"/>
              <a:t>Each mosaic is positioned as in a schematic US map</a:t>
            </a:r>
          </a:p>
        </p:txBody>
      </p:sp>
    </p:spTree>
    <p:extLst>
      <p:ext uri="{BB962C8B-B14F-4D97-AF65-F5344CB8AC3E}">
        <p14:creationId xmlns:p14="http://schemas.microsoft.com/office/powerpoint/2010/main" val="3341953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88638-6B8B-0CBF-BDFF-BE08273E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Loglinear models: Perspectives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3076C-5A7C-D52D-F8C0-4E91FA00F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Loglinear models grew up and developed from three different ideas and ways of thinking about notions of independence in frequency data</a:t>
            </a:r>
          </a:p>
          <a:p>
            <a:r>
              <a:rPr lang="en-CA" sz="2400" b="1" dirty="0">
                <a:solidFill>
                  <a:srgbClr val="0070C0"/>
                </a:solidFill>
              </a:rPr>
              <a:t>Loglinear approach</a:t>
            </a:r>
            <a:r>
              <a:rPr lang="en-CA" sz="2400" dirty="0"/>
              <a:t>: analog of ANOVA; associations are ~ </a:t>
            </a:r>
            <a:r>
              <a:rPr lang="en-CA" sz="2400" dirty="0">
                <a:solidFill>
                  <a:srgbClr val="0070C0"/>
                </a:solidFill>
              </a:rPr>
              <a:t>interactions</a:t>
            </a:r>
          </a:p>
          <a:p>
            <a:r>
              <a:rPr lang="en-CA" sz="2400" b="1" dirty="0" err="1">
                <a:solidFill>
                  <a:srgbClr val="0070C0"/>
                </a:solidFill>
              </a:rPr>
              <a:t>glm</a:t>
            </a:r>
            <a:r>
              <a:rPr lang="en-CA" sz="2400" b="1" dirty="0">
                <a:solidFill>
                  <a:srgbClr val="0070C0"/>
                </a:solidFill>
              </a:rPr>
              <a:t>() approach</a:t>
            </a:r>
            <a:r>
              <a:rPr lang="en-CA" sz="2400" dirty="0"/>
              <a:t>: analog of general regression model, for log(Freq), with </a:t>
            </a:r>
            <a:r>
              <a:rPr lang="en-CA" sz="2400" dirty="0">
                <a:solidFill>
                  <a:srgbClr val="0070C0"/>
                </a:solidFill>
              </a:rPr>
              <a:t>Poisson</a:t>
            </a:r>
            <a:r>
              <a:rPr lang="en-CA" sz="2400" dirty="0"/>
              <a:t> </a:t>
            </a:r>
            <a:r>
              <a:rPr lang="en-CA" sz="2400" dirty="0" err="1"/>
              <a:t>dist</a:t>
            </a:r>
            <a:r>
              <a:rPr lang="en-CA" sz="2400" baseline="30000" dirty="0" err="1"/>
              <a:t>n</a:t>
            </a:r>
            <a:r>
              <a:rPr lang="en-CA" sz="2400" dirty="0"/>
              <a:t> of errors</a:t>
            </a:r>
          </a:p>
          <a:p>
            <a:r>
              <a:rPr lang="en-CA" sz="2400" b="1" dirty="0">
                <a:solidFill>
                  <a:srgbClr val="0070C0"/>
                </a:solidFill>
              </a:rPr>
              <a:t>Logit models</a:t>
            </a:r>
            <a:r>
              <a:rPr lang="en-CA" sz="2400" dirty="0"/>
              <a:t>: Loglinear, simplified for a </a:t>
            </a:r>
            <a:r>
              <a:rPr lang="en-CA" sz="2400" dirty="0">
                <a:solidFill>
                  <a:srgbClr val="0070C0"/>
                </a:solidFill>
              </a:rPr>
              <a:t>binary</a:t>
            </a:r>
            <a:r>
              <a:rPr lang="en-CA" sz="2400" dirty="0"/>
              <a:t> response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E2ED2A-7633-2402-8289-DE5D5601F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9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CE86-FDE0-4F79-B559-9401F7A4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Loglinear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FFE63-5ECF-1D87-3E48-9A3BE125E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038600"/>
          </a:xfrm>
        </p:spPr>
        <p:txBody>
          <a:bodyPr/>
          <a:lstStyle/>
          <a:p>
            <a:pPr marL="0" indent="0">
              <a:buNone/>
            </a:pPr>
            <a:r>
              <a:rPr lang="en-CA" sz="2200" dirty="0"/>
              <a:t>First developed as analog of classical ANOVA models, where multiplicative relations are re-expressed in additive form as models for log(Freq)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sz="2000" dirty="0"/>
              <a:t>This expresses the independence model for a 2-way table as no A*B association</a:t>
            </a:r>
          </a:p>
          <a:p>
            <a:r>
              <a:rPr lang="en-CA" sz="2000" dirty="0"/>
              <a:t>Short-hand notations: [A][B] = A </a:t>
            </a:r>
            <a:r>
              <a:rPr lang="en-CA" sz="2000" dirty="0">
                <a:sym typeface="Symbol" panose="05050102010706020507" pitchFamily="18" charset="2"/>
              </a:rPr>
              <a:t> B = ~ A + B</a:t>
            </a:r>
          </a:p>
          <a:p>
            <a:r>
              <a:rPr lang="en-CA" sz="2000" dirty="0">
                <a:sym typeface="Symbol" panose="05050102010706020507" pitchFamily="18" charset="2"/>
              </a:rPr>
              <a:t>Fit by simple 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iterative proportional scaling</a:t>
            </a:r>
            <a:r>
              <a:rPr lang="en-CA" sz="2000" dirty="0">
                <a:sym typeface="Symbol" panose="05050102010706020507" pitchFamily="18" charset="2"/>
              </a:rPr>
              <a:t>: </a:t>
            </a:r>
            <a:r>
              <a:rPr lang="en-CA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MASS::</a:t>
            </a:r>
            <a:r>
              <a:rPr lang="en-CA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loglm</a:t>
            </a:r>
            <a:r>
              <a:rPr lang="en-CA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()</a:t>
            </a:r>
          </a:p>
          <a:p>
            <a:pPr lvl="1"/>
            <a:r>
              <a:rPr lang="en-CA" sz="1600" dirty="0">
                <a:cs typeface="Courier New" panose="02070309020205020404" pitchFamily="49" charset="0"/>
                <a:sym typeface="Symbol" panose="05050102010706020507" pitchFamily="18" charset="2"/>
              </a:rPr>
              <a:t>Parameters aren’t estimated; only fitted frequencies.</a:t>
            </a:r>
          </a:p>
          <a:p>
            <a:pPr marL="0" indent="0">
              <a:buNone/>
            </a:pPr>
            <a:endParaRPr lang="en-CA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B9663-3E45-0BFA-BDA8-C5170D2E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01E23-87ED-DD44-4AC9-F522939CB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93568"/>
            <a:ext cx="4404742" cy="6020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A3FB3C-1B53-D4FD-73EA-71081ECE8F38}"/>
              </a:ext>
            </a:extLst>
          </p:cNvPr>
          <p:cNvSpPr txBox="1"/>
          <p:nvPr/>
        </p:nvSpPr>
        <p:spPr>
          <a:xfrm>
            <a:off x="909320" y="5341203"/>
            <a:ext cx="6705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A + B + C)       </a:t>
            </a:r>
            <a:r>
              <a:rPr lang="en-CA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[A][B][C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A * B + C )      </a:t>
            </a:r>
            <a:r>
              <a:rPr lang="en-CA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B][C]</a:t>
            </a:r>
          </a:p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A * B * C)       </a:t>
            </a:r>
            <a:r>
              <a:rPr lang="en-CA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 C]</a:t>
            </a:r>
          </a:p>
        </p:txBody>
      </p:sp>
    </p:spTree>
    <p:extLst>
      <p:ext uri="{BB962C8B-B14F-4D97-AF65-F5344CB8AC3E}">
        <p14:creationId xmlns:p14="http://schemas.microsoft.com/office/powerpoint/2010/main" val="2614373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2F3D8-45B2-4695-AF79-118D6A58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glm</a:t>
            </a:r>
            <a:r>
              <a:rPr lang="en-US" dirty="0"/>
              <a:t>()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A6B8B6-4FC0-4047-8228-31F0178BFC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388620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Extension of classical linear models recognized loglinear models as a model for log(Freq), with Poisson </a:t>
                </a:r>
                <a:r>
                  <a:rPr lang="en-US" sz="2400" dirty="0" err="1"/>
                  <a:t>dist</a:t>
                </a:r>
                <a:r>
                  <a:rPr lang="en-US" sz="2400" baseline="30000" dirty="0" err="1"/>
                  <a:t>n</a:t>
                </a:r>
                <a:r>
                  <a:rPr lang="en-US" sz="2400" dirty="0"/>
                  <a:t> for cell counts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        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= 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Looks like std ANOVA/regression model, but for log(Freq)</a:t>
                </a:r>
              </a:p>
              <a:p>
                <a:r>
                  <a:rPr lang="en-US" sz="2400" dirty="0"/>
                  <a:t>This allows </a:t>
                </a:r>
                <a:r>
                  <a:rPr lang="en-US" sz="2400" dirty="0">
                    <a:solidFill>
                      <a:srgbClr val="0070C0"/>
                    </a:solidFill>
                  </a:rPr>
                  <a:t>quantitative</a:t>
                </a:r>
                <a:r>
                  <a:rPr lang="en-US" sz="2400" dirty="0"/>
                  <a:t> predictors and special ways to treat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ordinal</a:t>
                </a:r>
                <a:r>
                  <a:rPr lang="en-US" sz="2400" dirty="0"/>
                  <a:t> factors</a:t>
                </a:r>
              </a:p>
              <a:p>
                <a:r>
                  <a:rPr lang="en-US" sz="2400" dirty="0"/>
                  <a:t>Fit by </a:t>
                </a:r>
                <a:r>
                  <a:rPr lang="en-US" sz="2400" dirty="0">
                    <a:solidFill>
                      <a:srgbClr val="0070C0"/>
                    </a:solidFill>
                  </a:rPr>
                  <a:t>maximum likelihood </a:t>
                </a:r>
                <a:r>
                  <a:rPr lang="en-US" sz="2400" dirty="0"/>
                  <a:t>using </a:t>
                </a:r>
                <a:r>
                  <a:rPr lang="en-US" sz="2400" dirty="0" err="1"/>
                  <a:t>glm</a:t>
                </a:r>
                <a:r>
                  <a:rPr lang="en-US" sz="2400" dirty="0"/>
                  <a:t>(…, family=</a:t>
                </a:r>
                <a:r>
                  <a:rPr lang="en-US" sz="2400" dirty="0" err="1"/>
                  <a:t>poisson</a:t>
                </a:r>
                <a:r>
                  <a:rPr lang="en-US" sz="2400" dirty="0"/>
                  <a:t>)</a:t>
                </a:r>
              </a:p>
              <a:p>
                <a:pPr lvl="1"/>
                <a:r>
                  <a:rPr lang="en-US" sz="2000" dirty="0"/>
                  <a:t>Can estimate parameters; do structured tests</a:t>
                </a:r>
              </a:p>
              <a:p>
                <a:r>
                  <a:rPr lang="en-US" sz="2400" dirty="0"/>
                  <a:t>Standard diagnostic methods available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A6B8B6-4FC0-4047-8228-31F0178BF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3886200"/>
              </a:xfrm>
              <a:blipFill>
                <a:blip r:embed="rId2"/>
                <a:stretch>
                  <a:fillRect l="-1185" t="-20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E64B0-3F2D-4B28-B940-B4FE5301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7F0A3-35A9-4517-9A51-3349E263B0FA}"/>
              </a:ext>
            </a:extLst>
          </p:cNvPr>
          <p:cNvSpPr txBox="1"/>
          <p:nvPr/>
        </p:nvSpPr>
        <p:spPr>
          <a:xfrm>
            <a:off x="914400" y="5341203"/>
            <a:ext cx="73152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Freq ~ A + B + C,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[A] [B] 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Freq ~ A * B + C,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B] 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Freq ~ A * (B+C),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B] [A C]</a:t>
            </a:r>
          </a:p>
        </p:txBody>
      </p:sp>
    </p:spTree>
    <p:extLst>
      <p:ext uri="{BB962C8B-B14F-4D97-AF65-F5344CB8AC3E}">
        <p14:creationId xmlns:p14="http://schemas.microsoft.com/office/powerpoint/2010/main" val="2183617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F9AE1-C84D-4A25-9AE8-6E0546015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9DFB4-4C26-4C77-87CC-883DF77BA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When one variable is a </a:t>
            </a:r>
            <a:r>
              <a:rPr lang="en-US" sz="2400" dirty="0">
                <a:solidFill>
                  <a:srgbClr val="0070C0"/>
                </a:solidFill>
              </a:rPr>
              <a:t>binary</a:t>
            </a:r>
            <a:r>
              <a:rPr lang="en-US" sz="2400" dirty="0"/>
              <a:t> response, a logit model is a simpler way to specify a loglinear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log(m</a:t>
            </a:r>
            <a:r>
              <a:rPr lang="en-US" sz="2400" baseline="-25000" dirty="0"/>
              <a:t>1jk</a:t>
            </a:r>
            <a:r>
              <a:rPr lang="en-US" sz="2400" dirty="0"/>
              <a:t>/m</a:t>
            </a:r>
            <a:r>
              <a:rPr lang="en-US" sz="2400" baseline="-25000" dirty="0"/>
              <a:t>2jk</a:t>
            </a:r>
            <a:r>
              <a:rPr lang="en-US" sz="2400" dirty="0"/>
              <a:t>) is the log odds of response A1 vs A2</a:t>
            </a:r>
          </a:p>
          <a:p>
            <a:r>
              <a:rPr lang="en-US" sz="2400" dirty="0"/>
              <a:t>The model only includes terms for the effect of A on B &amp; C</a:t>
            </a:r>
          </a:p>
          <a:p>
            <a:r>
              <a:rPr lang="en-US" sz="2400" dirty="0"/>
              <a:t>Equivalent loglinear model: [AB][AC]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[BC]</a:t>
            </a:r>
          </a:p>
          <a:p>
            <a:r>
              <a:rPr lang="en-US" sz="2400" dirty="0"/>
              <a:t>The logit models </a:t>
            </a:r>
            <a:r>
              <a:rPr lang="en-US" sz="2400" dirty="0">
                <a:solidFill>
                  <a:srgbClr val="0070C0"/>
                </a:solidFill>
              </a:rPr>
              <a:t>assumes</a:t>
            </a:r>
            <a:r>
              <a:rPr lang="en-US" sz="2400" dirty="0"/>
              <a:t> the [BC] association; </a:t>
            </a:r>
          </a:p>
          <a:p>
            <a:pPr marL="0" indent="0">
              <a:buNone/>
            </a:pPr>
            <a:r>
              <a:rPr lang="en-US" sz="2400" dirty="0"/>
              <a:t>                                    [AB] </a:t>
            </a:r>
            <a:r>
              <a:rPr lang="en-US" sz="2400" dirty="0">
                <a:sym typeface="Symbol" panose="05050102010706020507" pitchFamily="18" charset="2"/>
              </a:rPr>
              <a:t> </a:t>
            </a:r>
            <a:r>
              <a:rPr lang="en-US" sz="2400" baseline="-25000" dirty="0" err="1">
                <a:sym typeface="Symbol" panose="05050102010706020507" pitchFamily="18" charset="2"/>
              </a:rPr>
              <a:t>j</a:t>
            </a:r>
            <a:r>
              <a:rPr lang="en-US" sz="2400" baseline="30000" dirty="0" err="1">
                <a:sym typeface="Symbol" panose="05050102010706020507" pitchFamily="18" charset="2"/>
              </a:rPr>
              <a:t>B</a:t>
            </a:r>
            <a:r>
              <a:rPr lang="en-US" sz="2400" dirty="0">
                <a:sym typeface="Symbol" panose="05050102010706020507" pitchFamily="18" charset="2"/>
              </a:rPr>
              <a:t>    [AC]  </a:t>
            </a:r>
            <a:r>
              <a:rPr lang="en-US" sz="2400" baseline="-25000" dirty="0" err="1">
                <a:sym typeface="Symbol" panose="05050102010706020507" pitchFamily="18" charset="2"/>
              </a:rPr>
              <a:t>k</a:t>
            </a:r>
            <a:r>
              <a:rPr lang="en-US" sz="2400" baseline="30000" dirty="0" err="1">
                <a:sym typeface="Symbol" panose="05050102010706020507" pitchFamily="18" charset="2"/>
              </a:rPr>
              <a:t>C</a:t>
            </a:r>
            <a:endParaRPr lang="en-US" sz="2400" baseline="30000" dirty="0"/>
          </a:p>
          <a:p>
            <a:r>
              <a:rPr lang="en-US" sz="2400" dirty="0"/>
              <a:t>Fit using </a:t>
            </a:r>
            <a:r>
              <a:rPr lang="en-US" sz="2400" dirty="0">
                <a:solidFill>
                  <a:srgbClr val="0070C0"/>
                </a:solidFill>
              </a:rPr>
              <a:t>family=binomial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8C384-8FA3-46F9-B1DC-03EB15FE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1E8A3-6157-40A6-B7A3-F359CDEC8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133600"/>
            <a:ext cx="4971429" cy="561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A1AED7-35AB-4FD8-839B-5BF655B80485}"/>
              </a:ext>
            </a:extLst>
          </p:cNvPr>
          <p:cNvSpPr txBox="1"/>
          <p:nvPr/>
        </p:nvSpPr>
        <p:spPr>
          <a:xfrm>
            <a:off x="914400" y="5840829"/>
            <a:ext cx="7086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(outcome==“survived” ~ B + C, family = binomial)</a:t>
            </a:r>
          </a:p>
        </p:txBody>
      </p:sp>
    </p:spTree>
    <p:extLst>
      <p:ext uri="{BB962C8B-B14F-4D97-AF65-F5344CB8AC3E}">
        <p14:creationId xmlns:p14="http://schemas.microsoft.com/office/powerpoint/2010/main" val="3209443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279E-E041-41D5-9815-D5BC3E7A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loglinear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ADD6-6451-480A-98FB-CA5E7E77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3051E-9AD5-4EE8-9F37-5F65C6DC4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4480"/>
            <a:ext cx="8161905" cy="4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5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279E-E041-41D5-9815-D5BC3E7A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loglinear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ADD6-6451-480A-98FB-CA5E7E77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D6C4B-CB73-4048-8413-549A76F11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4480"/>
            <a:ext cx="8171428" cy="3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98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279E-E041-41D5-9815-D5BC3E7A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loglinear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ADD6-6451-480A-98FB-CA5E7E77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BC256-C87B-433F-A278-4AAABA12E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238"/>
            <a:ext cx="8171428" cy="1904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B05AB9-7160-4499-A532-DBA70708E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91209"/>
            <a:ext cx="8171428" cy="9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1C8F0D-ED4D-4EE4-97AE-BBBA07667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496275"/>
            <a:ext cx="8171428" cy="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8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1DD02-C021-D484-0A52-4C365E362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Today’s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C576B-8849-6599-7BC9-DF9974A9C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Mosaic displays: basic ideas</a:t>
            </a:r>
          </a:p>
          <a:p>
            <a:r>
              <a:rPr lang="en-CA" dirty="0"/>
              <a:t>Models for count data</a:t>
            </a:r>
          </a:p>
          <a:p>
            <a:pPr lvl="1"/>
            <a:r>
              <a:rPr lang="en-CA" dirty="0"/>
              <a:t>Fitting loglinear models</a:t>
            </a:r>
          </a:p>
          <a:p>
            <a:r>
              <a:rPr lang="en-CA" dirty="0"/>
              <a:t>Two-way tables</a:t>
            </a:r>
          </a:p>
          <a:p>
            <a:r>
              <a:rPr lang="en-CA" dirty="0"/>
              <a:t>Fitting &amp; graphing LLMs</a:t>
            </a:r>
          </a:p>
          <a:p>
            <a:r>
              <a:rPr lang="en-CA" dirty="0"/>
              <a:t>Three-way tables: different kinds of independence</a:t>
            </a:r>
          </a:p>
          <a:p>
            <a:r>
              <a:rPr lang="en-CA" dirty="0"/>
              <a:t>Sequential plots &amp; models</a:t>
            </a:r>
          </a:p>
          <a:p>
            <a:r>
              <a:rPr lang="en-CA" dirty="0"/>
              <a:t>Marginal &amp; partial displays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3E706-8ADB-D876-BDD3-D8FF0BD33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8482B-CD9E-0EC3-A2BE-78D297968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295400"/>
            <a:ext cx="1687318" cy="1687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EDE059-0D99-B5D3-9472-066851A5C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798" y="4229332"/>
            <a:ext cx="1394803" cy="133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26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15932-225E-44C4-9FD2-7B1C3E6D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Independence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6F277D-E90E-4D6E-83E4-8D72BD2A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71E52-3BF9-47DD-BD83-AC5648FBEBD9}"/>
              </a:ext>
            </a:extLst>
          </p:cNvPr>
          <p:cNvSpPr txBox="1"/>
          <p:nvPr/>
        </p:nvSpPr>
        <p:spPr>
          <a:xfrm>
            <a:off x="457200" y="1628775"/>
            <a:ext cx="8229600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educ &lt;- c(50, 100, 50)                  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marginal frequencies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names(educ) &lt;- c("Low", "Med", "High")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party &lt;- c(20, 50, 30)                  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marginal frequencies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names(party) &lt;- c("NDP", "Liberal", "Cons")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table &lt;- </a:t>
            </a:r>
            <a:r>
              <a:rPr lang="en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outer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(educ, party) / sum(party)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cell = row * col / n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(table)) &lt;- c("Education", "Party")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table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Party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Education NDP Liberal Cons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Low   10      25   15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Med   20      50   30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High  10      25   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7FE486-9626-4E59-8AE7-C14CD5DF6130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a table of Education by Party preference, strictly independent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4C15A-E845-472D-BB51-3607B22D26D9}"/>
              </a:ext>
            </a:extLst>
          </p:cNvPr>
          <p:cNvSpPr txBox="1"/>
          <p:nvPr/>
        </p:nvSpPr>
        <p:spPr>
          <a:xfrm>
            <a:off x="457200" y="4815899"/>
            <a:ext cx="82296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MASS::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Education + Party, table)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~Education + Party, data = table)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X^2 df P(&gt; X^2)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  0  4       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  0  4       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FF3BB4-468C-432B-8F20-1C62F1028121}"/>
              </a:ext>
            </a:extLst>
          </p:cNvPr>
          <p:cNvSpPr txBox="1"/>
          <p:nvPr/>
        </p:nvSpPr>
        <p:spPr>
          <a:xfrm>
            <a:off x="457200" y="4422874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Perfect fit: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C2C20-92CE-B39A-32E2-BF41179CD123}"/>
              </a:ext>
            </a:extLst>
          </p:cNvPr>
          <p:cNvSpPr txBox="1"/>
          <p:nvPr/>
        </p:nvSpPr>
        <p:spPr>
          <a:xfrm>
            <a:off x="4191000" y="607560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460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42FF13-6A4F-4C40-9AEC-99B76215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8C403-CF99-415C-9E2A-CC7FC80C8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02" y="2271078"/>
            <a:ext cx="4080027" cy="4023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96AF19-B5BF-482A-8D4D-B9BDA707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71" y="2271078"/>
            <a:ext cx="4080028" cy="4023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E0AF21-6C55-47E8-BB39-DAE314BBFD3C}"/>
              </a:ext>
            </a:extLst>
          </p:cNvPr>
          <p:cNvSpPr txBox="1"/>
          <p:nvPr/>
        </p:nvSpPr>
        <p:spPr>
          <a:xfrm>
            <a:off x="654685" y="1618694"/>
            <a:ext cx="34290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sieve(table, shade=TRUE)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3CCC87-EE7E-4498-97F4-7BB38987DB95}"/>
              </a:ext>
            </a:extLst>
          </p:cNvPr>
          <p:cNvSpPr txBox="1"/>
          <p:nvPr/>
        </p:nvSpPr>
        <p:spPr>
          <a:xfrm>
            <a:off x="4845533" y="1618694"/>
            <a:ext cx="3765067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mosaic(table, shade=TRUE)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688B18-99CC-422F-8D5B-9FC1CFB7E9F9}"/>
              </a:ext>
            </a:extLst>
          </p:cNvPr>
          <p:cNvSpPr txBox="1"/>
          <p:nvPr/>
        </p:nvSpPr>
        <p:spPr>
          <a:xfrm>
            <a:off x="533400" y="609600"/>
            <a:ext cx="807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Both sieve diagrams and mosaic plots show what independence “looks like”</a:t>
            </a:r>
          </a:p>
        </p:txBody>
      </p:sp>
    </p:spTree>
    <p:extLst>
      <p:ext uri="{BB962C8B-B14F-4D97-AF65-F5344CB8AC3E}">
        <p14:creationId xmlns:p14="http://schemas.microsoft.com/office/powerpoint/2010/main" val="236419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7C524D-6F5C-4E73-B456-83977C59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</a:t>
            </a:r>
            <a:r>
              <a:rPr lang="en-US" dirty="0" err="1"/>
              <a:t>glm</a:t>
            </a:r>
            <a:r>
              <a:rPr lang="en-US" dirty="0"/>
              <a:t> approach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30CE49-D9B0-4FA5-95A6-21D3F46F3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376B8-D704-4D3A-AAFE-50C75096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56617"/>
            <a:ext cx="8171428" cy="20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BC7CED-8947-4ED7-8AC2-AF8E005BF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81400"/>
            <a:ext cx="8171428" cy="1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0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B1776B-6565-4CD9-8E8A-6F55AFD7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5E9E5-4CE5-4FE1-AC4B-3E9125552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72" y="762000"/>
            <a:ext cx="8171428" cy="3714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42F81B-0265-43EC-9863-712B2842B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72" y="4648200"/>
            <a:ext cx="8171428" cy="8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352A72-BB06-4982-B9CB-BF6BD787016F}"/>
              </a:ext>
            </a:extLst>
          </p:cNvPr>
          <p:cNvSpPr txBox="1"/>
          <p:nvPr/>
        </p:nvSpPr>
        <p:spPr>
          <a:xfrm>
            <a:off x="7315200" y="1905000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</a:t>
            </a:r>
          </a:p>
          <a:p>
            <a:r>
              <a:rPr lang="en-US" dirty="0"/>
              <a:t>margin A</a:t>
            </a:r>
          </a:p>
          <a:p>
            <a:r>
              <a:rPr lang="en-US" dirty="0"/>
              <a:t>margin B</a:t>
            </a:r>
          </a:p>
          <a:p>
            <a:r>
              <a:rPr lang="en-US" dirty="0"/>
              <a:t>association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6C8C9-4A4D-093C-5BF9-12CF8E73CAF8}"/>
              </a:ext>
            </a:extLst>
          </p:cNvPr>
          <p:cNvSpPr txBox="1"/>
          <p:nvPr/>
        </p:nvSpPr>
        <p:spPr>
          <a:xfrm>
            <a:off x="4714568" y="1447800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i="1" dirty="0"/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05214-60C6-15FC-19FB-F60EE57C4B94}"/>
              </a:ext>
            </a:extLst>
          </p:cNvPr>
          <p:cNvSpPr txBox="1"/>
          <p:nvPr/>
        </p:nvSpPr>
        <p:spPr>
          <a:xfrm>
            <a:off x="6324600" y="1433052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dirty="0"/>
              <a:t>β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436565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8FE58F-C405-4F84-8B4B-BAAAB1EE6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Assessing goodness of fit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6432F8-CF87-488B-BA06-86A762F2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823C9-AAAA-4397-A175-F4CEC5CB7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43000"/>
            <a:ext cx="8171428" cy="27714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5F4963-D461-4E84-917F-051687A75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" y="4191000"/>
            <a:ext cx="8171428" cy="19904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E62B9F-364F-4CAE-9CC8-24DD711C6713}"/>
              </a:ext>
            </a:extLst>
          </p:cNvPr>
          <p:cNvSpPr/>
          <p:nvPr/>
        </p:nvSpPr>
        <p:spPr>
          <a:xfrm>
            <a:off x="2971800" y="3513496"/>
            <a:ext cx="3886200" cy="496666"/>
          </a:xfrm>
          <a:prstGeom prst="rect">
            <a:avLst/>
          </a:prstGeom>
          <a:solidFill>
            <a:schemeClr val="accent4">
              <a:lumMod val="20000"/>
              <a:lumOff val="80000"/>
              <a:alpha val="3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50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3A1A-0C10-16A0-C97D-278135306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Degrees of freedom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A59C92-8597-5912-4EEC-BBC24C137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5530E-C99E-DF3D-4BB8-AD8D2CB800B3}"/>
              </a:ext>
            </a:extLst>
          </p:cNvPr>
          <p:cNvSpPr txBox="1"/>
          <p:nvPr/>
        </p:nvSpPr>
        <p:spPr>
          <a:xfrm>
            <a:off x="609600" y="2624078"/>
            <a:ext cx="8077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addmargins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(HE) |&gt; 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knitr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kable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CA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      | Black| Brown| Red| Blond|</a:t>
            </a:r>
            <a:r>
              <a:rPr lang="en-CA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|:-----|-----:|-----:|---:|-----:|---:|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|Brown |    68|   119|  26|     7|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220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|Blue  |    20|    84|  17|    94|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215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|Hazel |    15|    54|  14|    10| 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93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|Green |     5|    29|  14|    16| 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64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|:-----|-----:|-----:|---:|-----:|---:|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 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 |  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108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  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286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 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71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  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127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CA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592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1DD19-0EE6-9EFC-EAC8-527E4B6AE71B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Q: Why do degrees of freedom for an</a:t>
            </a:r>
            <a:r>
              <a:rPr lang="en-CA" i="1" dirty="0"/>
              <a:t> r </a:t>
            </a:r>
            <a:r>
              <a:rPr lang="en-CA" dirty="0"/>
              <a:t>× </a:t>
            </a:r>
            <a:r>
              <a:rPr lang="en-CA" i="1" dirty="0"/>
              <a:t>c</a:t>
            </a:r>
            <a:r>
              <a:rPr lang="en-CA" dirty="0"/>
              <a:t> table = (</a:t>
            </a:r>
            <a:r>
              <a:rPr lang="en-CA" i="1" dirty="0"/>
              <a:t>r</a:t>
            </a:r>
            <a:r>
              <a:rPr lang="en-CA" dirty="0"/>
              <a:t>-1) * (</a:t>
            </a:r>
            <a:r>
              <a:rPr lang="en-CA" i="1" dirty="0"/>
              <a:t>c</a:t>
            </a:r>
            <a:r>
              <a:rPr lang="en-CA" dirty="0"/>
              <a:t>-1)?</a:t>
            </a:r>
          </a:p>
          <a:p>
            <a:r>
              <a:rPr lang="en-CA" dirty="0"/>
              <a:t>A: Because the row &amp; column totals are used to calculate expected frequencies</a:t>
            </a: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en-CA" dirty="0">
                <a:sym typeface="Symbol" panose="05050102010706020507" pitchFamily="18" charset="2"/>
              </a:rPr>
              <a:t>Only (r-1) independent parameters for each column</a:t>
            </a:r>
          </a:p>
          <a:p>
            <a:r>
              <a:rPr lang="en-CA" dirty="0">
                <a:sym typeface="Symbol" panose="05050102010706020507" pitchFamily="18" charset="2"/>
              </a:rPr>
              <a:t> Only (c-1) independent parameters for each row</a:t>
            </a:r>
            <a:endParaRPr lang="en-CA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ECB0EC-E62D-9F46-20C4-6DC3B6146352}"/>
              </a:ext>
            </a:extLst>
          </p:cNvPr>
          <p:cNvGrpSpPr/>
          <p:nvPr/>
        </p:nvGrpSpPr>
        <p:grpSpPr>
          <a:xfrm>
            <a:off x="743564" y="3200400"/>
            <a:ext cx="5195120" cy="2209800"/>
            <a:chOff x="743564" y="3200400"/>
            <a:chExt cx="5195120" cy="22098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33A50F-6ABE-9532-CDDA-30D5789235EC}"/>
                </a:ext>
              </a:extLst>
            </p:cNvPr>
            <p:cNvSpPr/>
            <p:nvPr/>
          </p:nvSpPr>
          <p:spPr>
            <a:xfrm>
              <a:off x="2086896" y="3657600"/>
              <a:ext cx="2209800" cy="9144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2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E0E1A2-1BD3-1C39-1982-49258C694540}"/>
                </a:ext>
              </a:extLst>
            </p:cNvPr>
            <p:cNvSpPr/>
            <p:nvPr/>
          </p:nvSpPr>
          <p:spPr>
            <a:xfrm>
              <a:off x="5334000" y="3200400"/>
              <a:ext cx="604684" cy="220980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BA219E-94D9-EFE6-FC2E-4975E12C2C09}"/>
                </a:ext>
              </a:extLst>
            </p:cNvPr>
            <p:cNvSpPr/>
            <p:nvPr/>
          </p:nvSpPr>
          <p:spPr>
            <a:xfrm>
              <a:off x="743564" y="5045074"/>
              <a:ext cx="4461388" cy="36512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400408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C411D-D4BA-4E27-8C2B-10E3A86DD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functions for loglinear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AD305-5BA8-4DBB-A7F5-0B05C66D8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assocstats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– only </a:t>
            </a:r>
            <a:r>
              <a:rPr lang="el-GR" sz="2400" dirty="0"/>
              <a:t>χ</a:t>
            </a:r>
            <a:r>
              <a:rPr lang="en-US" sz="2400" baseline="30000" dirty="0"/>
              <a:t>2</a:t>
            </a:r>
            <a:r>
              <a:rPr lang="en-US" sz="2400" dirty="0"/>
              <a:t> tests for two-way tables; not a model (no parameters; no residuals)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– general loglinear models for </a:t>
            </a:r>
            <a:r>
              <a:rPr lang="en-US" sz="2400" i="1" dirty="0"/>
              <a:t>n</a:t>
            </a:r>
            <a:r>
              <a:rPr lang="en-US" sz="2400" dirty="0"/>
              <a:t>-way tables</a:t>
            </a:r>
          </a:p>
          <a:p>
            <a:pPr marL="0" indent="0">
              <a:buNone/>
            </a:pPr>
            <a:r>
              <a:rPr lang="en-US" sz="2400" dirty="0"/>
              <a:t>    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(formula, data, subset,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na.action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– all generalized linear models; loglinear with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family =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poisson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/>
              <a:t>     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(formula, data, weights, subset, …)</a:t>
            </a:r>
          </a:p>
          <a:p>
            <a:r>
              <a:rPr lang="en-US" sz="2400" dirty="0"/>
              <a:t>Model formulas have the form: 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table</a:t>
            </a:r>
            <a:r>
              <a:rPr lang="en-US" sz="2000" dirty="0"/>
              <a:t> form: ~ A + B + … (independence); </a:t>
            </a:r>
          </a:p>
          <a:p>
            <a:pPr lvl="1"/>
            <a:r>
              <a:rPr lang="en-US" sz="2000" dirty="0"/>
              <a:t>                     ~ A * B + C  (allow A*B association)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frequency</a:t>
            </a:r>
            <a:r>
              <a:rPr lang="en-US" sz="2000" dirty="0"/>
              <a:t> data frame: Freq ~ A * B + 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9D3453-4DC6-48BC-B4C0-3865954BE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45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717D-B669-4688-918E-C125B1B32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functions &amp;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82847-79B5-4BA9-A9C4-84E79FF2C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>
            <a:normAutofit/>
          </a:bodyPr>
          <a:lstStyle/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and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return an R object with named components and with a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– here “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  <a:p>
            <a:r>
              <a:rPr lang="en-US" sz="2400" dirty="0"/>
              <a:t>Objects have </a:t>
            </a:r>
            <a:r>
              <a:rPr lang="en-US" sz="2400" dirty="0">
                <a:solidFill>
                  <a:srgbClr val="0070C0"/>
                </a:solidFill>
              </a:rPr>
              <a:t>methods</a:t>
            </a:r>
            <a:r>
              <a:rPr lang="en-US" sz="2400" dirty="0"/>
              <a:t>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print(), summary(),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(), residuals()</a:t>
            </a:r>
            <a:r>
              <a:rPr lang="en-US" sz="1800" dirty="0"/>
              <a:t>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sz="2400" dirty="0"/>
              <a:t>and other methods</a:t>
            </a:r>
          </a:p>
          <a:p>
            <a:pPr lvl="1"/>
            <a:r>
              <a:rPr lang="en-US" sz="2000" dirty="0"/>
              <a:t>Methods are specific to the class of the object</a:t>
            </a:r>
          </a:p>
          <a:p>
            <a:pPr lvl="2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print(arth.mod) </a:t>
            </a:r>
            <a:r>
              <a:rPr lang="en-US" sz="1600" dirty="0">
                <a:sym typeface="Symbol" panose="05050102010706020507" pitchFamily="18" charset="2"/>
              </a:rPr>
              <a:t>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print.loglm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(arth.mod)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residuals(arth.mod) </a:t>
            </a:r>
            <a:r>
              <a:rPr lang="en-US" sz="1600" dirty="0">
                <a:sym typeface="Symbol" panose="05050102010706020507" pitchFamily="18" charset="2"/>
              </a:rPr>
              <a:t>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residuals.loglm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(arth.mod)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346A5-444D-499E-B1D4-4979F410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C4064-CD06-4544-A088-B76D332E3BD4}"/>
              </a:ext>
            </a:extLst>
          </p:cNvPr>
          <p:cNvSpPr txBox="1"/>
          <p:nvPr/>
        </p:nvSpPr>
        <p:spPr>
          <a:xfrm>
            <a:off x="641931" y="2121068"/>
            <a:ext cx="7860138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&gt; arth.mod &lt;- </a:t>
            </a:r>
            <a:r>
              <a:rPr lang="en-US" sz="1200" dirty="0" err="1">
                <a:latin typeface="Consolas" panose="020B0609020204030204" pitchFamily="49" charset="0"/>
                <a:cs typeface="Courier New" panose="02070309020205020404" pitchFamily="49" charset="0"/>
              </a:rPr>
              <a:t>loglm</a:t>
            </a:r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(~</a:t>
            </a:r>
            <a:r>
              <a:rPr lang="en-US" sz="1200" dirty="0" err="1">
                <a:latin typeface="Consolas" panose="020B0609020204030204" pitchFamily="49" charset="0"/>
                <a:cs typeface="Courier New" panose="02070309020205020404" pitchFamily="49" charset="0"/>
              </a:rPr>
              <a:t>Treatment+Improved</a:t>
            </a:r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, data=</a:t>
            </a:r>
            <a:r>
              <a:rPr lang="en-US" sz="1200" dirty="0" err="1">
                <a:latin typeface="Consolas" panose="020B0609020204030204" pitchFamily="49" charset="0"/>
                <a:cs typeface="Courier New" panose="02070309020205020404" pitchFamily="49" charset="0"/>
              </a:rPr>
              <a:t>arth.tab</a:t>
            </a:r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, fitted=TRUE)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&gt; names(arth.mod)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&gt; names(arth.mod)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 [1] "</a:t>
            </a:r>
            <a:r>
              <a:rPr lang="en-US" sz="1200" dirty="0" err="1">
                <a:latin typeface="Consolas" panose="020B0609020204030204" pitchFamily="49" charset="0"/>
                <a:cs typeface="Courier New" panose="02070309020205020404" pitchFamily="49" charset="0"/>
              </a:rPr>
              <a:t>lrt</a:t>
            </a:r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"         "</a:t>
            </a:r>
            <a:r>
              <a:rPr lang="en-US" sz="1200" dirty="0" err="1">
                <a:latin typeface="Consolas" panose="020B0609020204030204" pitchFamily="49" charset="0"/>
                <a:cs typeface="Courier New" panose="02070309020205020404" pitchFamily="49" charset="0"/>
              </a:rPr>
              <a:t>pearson</a:t>
            </a:r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"     "df"          "margin"      "fitted"      "param"      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 [7] "call"        "formula"     "frequencies" "deviance"    "nobs"        "terms“</a:t>
            </a:r>
          </a:p>
          <a:p>
            <a:endParaRPr lang="en-US" sz="12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class(arth.mod)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 [1] "</a:t>
            </a:r>
            <a:r>
              <a:rPr lang="en-US" sz="1200" dirty="0" err="1">
                <a:latin typeface="Consolas" panose="020B0609020204030204" pitchFamily="49" charset="0"/>
                <a:cs typeface="Courier New" panose="02070309020205020404" pitchFamily="49" charset="0"/>
              </a:rPr>
              <a:t>loglm</a:t>
            </a:r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" </a:t>
            </a:r>
          </a:p>
        </p:txBody>
      </p:sp>
    </p:spTree>
    <p:extLst>
      <p:ext uri="{BB962C8B-B14F-4D97-AF65-F5344CB8AC3E}">
        <p14:creationId xmlns:p14="http://schemas.microsoft.com/office/powerpoint/2010/main" val="2922559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AEE4E-9807-485E-9AC3-F87245002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Model-based methods: Fitting &amp; graphing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5F789-ADCA-436F-B44A-623ECF394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69D152-0736-EC74-9342-D80C61BDFDFC}"/>
              </a:ext>
            </a:extLst>
          </p:cNvPr>
          <p:cNvGrpSpPr/>
          <p:nvPr/>
        </p:nvGrpSpPr>
        <p:grpSpPr>
          <a:xfrm>
            <a:off x="457200" y="2816291"/>
            <a:ext cx="3016911" cy="876791"/>
            <a:chOff x="457200" y="2816291"/>
            <a:chExt cx="3016911" cy="876791"/>
          </a:xfrm>
        </p:grpSpPr>
        <p:grpSp>
          <p:nvGrpSpPr>
            <p:cNvPr id="6" name="Group 18">
              <a:extLst>
                <a:ext uri="{FF2B5EF4-FFF2-40B4-BE49-F238E27FC236}">
                  <a16:creationId xmlns:a16="http://schemas.microsoft.com/office/drawing/2014/main" id="{AAE3DFA2-F5D0-43A2-9D02-0C25F969B2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200" y="2816291"/>
              <a:ext cx="1357610" cy="850078"/>
              <a:chOff x="4788" y="1122"/>
              <a:chExt cx="702" cy="541"/>
            </a:xfrm>
          </p:grpSpPr>
          <p:sp>
            <p:nvSpPr>
              <p:cNvPr id="21" name="AutoShape 19">
                <a:extLst>
                  <a:ext uri="{FF2B5EF4-FFF2-40B4-BE49-F238E27FC236}">
                    <a16:creationId xmlns:a16="http://schemas.microsoft.com/office/drawing/2014/main" id="{3457B9A5-1797-46F0-BBEE-CBF2351609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8" y="1122"/>
                <a:ext cx="702" cy="540"/>
              </a:xfrm>
              <a:prstGeom prst="flowChartInternalStorage">
                <a:avLst/>
              </a:prstGeom>
              <a:solidFill>
                <a:srgbClr val="FF0000">
                  <a:alpha val="20000"/>
                </a:srgbClr>
              </a:solidFill>
              <a:ln w="15875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" name="Text Box 20">
                <a:extLst>
                  <a:ext uri="{FF2B5EF4-FFF2-40B4-BE49-F238E27FC236}">
                    <a16:creationId xmlns:a16="http://schemas.microsoft.com/office/drawing/2014/main" id="{EE3235BC-98A7-4E0F-99EA-7BD9D8E602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36" y="1212"/>
                <a:ext cx="612" cy="4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sz="1600" dirty="0"/>
                  <a:t>input 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sz="1600" dirty="0"/>
                  <a:t>data</a:t>
                </a:r>
              </a:p>
            </p:txBody>
          </p:sp>
        </p:grpSp>
        <p:grpSp>
          <p:nvGrpSpPr>
            <p:cNvPr id="7" name="Group 24">
              <a:extLst>
                <a:ext uri="{FF2B5EF4-FFF2-40B4-BE49-F238E27FC236}">
                  <a16:creationId xmlns:a16="http://schemas.microsoft.com/office/drawing/2014/main" id="{B1F29717-F8F0-4A79-90C5-38557319C4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1924" y="2816292"/>
              <a:ext cx="1282187" cy="876790"/>
              <a:chOff x="2494" y="2160"/>
              <a:chExt cx="1044" cy="558"/>
            </a:xfrm>
          </p:grpSpPr>
          <p:sp>
            <p:nvSpPr>
              <p:cNvPr id="19" name="AutoShape 22">
                <a:extLst>
                  <a:ext uri="{FF2B5EF4-FFF2-40B4-BE49-F238E27FC236}">
                    <a16:creationId xmlns:a16="http://schemas.microsoft.com/office/drawing/2014/main" id="{B813779F-FBF0-4CF7-80DB-1C6CE015D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4" y="2190"/>
                <a:ext cx="1044" cy="528"/>
              </a:xfrm>
              <a:prstGeom prst="flowChartAlternateProcess">
                <a:avLst/>
              </a:prstGeom>
              <a:solidFill>
                <a:schemeClr val="accent1">
                  <a:alpha val="39999"/>
                </a:schemeClr>
              </a:solidFill>
              <a:ln w="19050" algn="ctr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0" name="Text Box 23">
                <a:extLst>
                  <a:ext uri="{FF2B5EF4-FFF2-40B4-BE49-F238E27FC236}">
                    <a16:creationId xmlns:a16="http://schemas.microsoft.com/office/drawing/2014/main" id="{1D5B694D-98E3-4E94-8808-B573BE7E71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4" y="2160"/>
                <a:ext cx="936" cy="5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600" dirty="0" err="1"/>
                  <a:t>glm</a:t>
                </a:r>
                <a:r>
                  <a:rPr lang="en-US" altLang="en-US" sz="1600" dirty="0"/>
                  <a:t>()</a:t>
                </a:r>
              </a:p>
              <a:p>
                <a:pPr algn="ctr" eaLnBrk="1" hangingPunct="1"/>
                <a:r>
                  <a:rPr lang="en-US" altLang="en-US" sz="1600" dirty="0"/>
                  <a:t> </a:t>
                </a:r>
                <a:r>
                  <a:rPr lang="en-US" altLang="en-US" sz="1600" dirty="0" err="1"/>
                  <a:t>polr</a:t>
                </a:r>
                <a:r>
                  <a:rPr lang="en-US" altLang="en-US" sz="1600" dirty="0"/>
                  <a:t>()</a:t>
                </a:r>
              </a:p>
              <a:p>
                <a:pPr algn="ctr" eaLnBrk="1" hangingPunct="1"/>
                <a:r>
                  <a:rPr lang="en-US" altLang="en-US" sz="1600" dirty="0" err="1"/>
                  <a:t>multinom</a:t>
                </a:r>
                <a:r>
                  <a:rPr lang="en-US" altLang="en-US" sz="1600" dirty="0"/>
                  <a:t>()</a:t>
                </a:r>
              </a:p>
            </p:txBody>
          </p:sp>
        </p:grpSp>
        <p:sp>
          <p:nvSpPr>
            <p:cNvPr id="11" name="Line 51">
              <a:extLst>
                <a:ext uri="{FF2B5EF4-FFF2-40B4-BE49-F238E27FC236}">
                  <a16:creationId xmlns:a16="http://schemas.microsoft.com/office/drawing/2014/main" id="{55FF224B-3450-41C2-80C7-723AAF180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9387" y="3268829"/>
              <a:ext cx="527960" cy="0"/>
            </a:xfrm>
            <a:prstGeom prst="line">
              <a:avLst/>
            </a:prstGeom>
            <a:noFill/>
            <a:ln w="22225">
              <a:solidFill>
                <a:srgbClr val="00008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BFBACAC-735D-E532-9DBB-26E787E25AC1}"/>
              </a:ext>
            </a:extLst>
          </p:cNvPr>
          <p:cNvGrpSpPr/>
          <p:nvPr/>
        </p:nvGrpSpPr>
        <p:grpSpPr>
          <a:xfrm>
            <a:off x="3398689" y="2816292"/>
            <a:ext cx="1810147" cy="980497"/>
            <a:chOff x="3398689" y="2816292"/>
            <a:chExt cx="1810147" cy="980497"/>
          </a:xfrm>
        </p:grpSpPr>
        <p:grpSp>
          <p:nvGrpSpPr>
            <p:cNvPr id="8" name="Group 28">
              <a:extLst>
                <a:ext uri="{FF2B5EF4-FFF2-40B4-BE49-F238E27FC236}">
                  <a16:creationId xmlns:a16="http://schemas.microsoft.com/office/drawing/2014/main" id="{9B1F2440-70C1-4365-A0BE-52FA77C85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1226" y="2816292"/>
              <a:ext cx="1357610" cy="980497"/>
              <a:chOff x="2064" y="2736"/>
              <a:chExt cx="1104" cy="768"/>
            </a:xfrm>
          </p:grpSpPr>
          <p:sp>
            <p:nvSpPr>
              <p:cNvPr id="17" name="AutoShape 26">
                <a:extLst>
                  <a:ext uri="{FF2B5EF4-FFF2-40B4-BE49-F238E27FC236}">
                    <a16:creationId xmlns:a16="http://schemas.microsoft.com/office/drawing/2014/main" id="{92D6FB39-6C77-4879-B290-8B8BE4A05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736"/>
                <a:ext cx="1104" cy="768"/>
              </a:xfrm>
              <a:prstGeom prst="flowChartMultidocument">
                <a:avLst/>
              </a:prstGeom>
              <a:solidFill>
                <a:srgbClr val="FFFF99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8" name="Text Box 27">
                <a:extLst>
                  <a:ext uri="{FF2B5EF4-FFF2-40B4-BE49-F238E27FC236}">
                    <a16:creationId xmlns:a16="http://schemas.microsoft.com/office/drawing/2014/main" id="{1EE460A9-0991-42E2-B6C5-7A9246875A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8" y="2928"/>
                <a:ext cx="673" cy="4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dirty="0"/>
                  <a:t>model object</a:t>
                </a:r>
              </a:p>
            </p:txBody>
          </p:sp>
        </p:grpSp>
        <p:sp>
          <p:nvSpPr>
            <p:cNvPr id="12" name="Line 52">
              <a:extLst>
                <a:ext uri="{FF2B5EF4-FFF2-40B4-BE49-F238E27FC236}">
                  <a16:creationId xmlns:a16="http://schemas.microsoft.com/office/drawing/2014/main" id="{B4E4B5F4-3600-4B9F-B656-6FB9E667BD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8689" y="3268829"/>
              <a:ext cx="527960" cy="0"/>
            </a:xfrm>
            <a:prstGeom prst="line">
              <a:avLst/>
            </a:prstGeom>
            <a:noFill/>
            <a:ln w="22225">
              <a:solidFill>
                <a:srgbClr val="00008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435BD85-C30A-87A5-7E32-6DB07B833D72}"/>
              </a:ext>
            </a:extLst>
          </p:cNvPr>
          <p:cNvGrpSpPr/>
          <p:nvPr/>
        </p:nvGrpSpPr>
        <p:grpSpPr>
          <a:xfrm>
            <a:off x="5133413" y="2816292"/>
            <a:ext cx="1885570" cy="829651"/>
            <a:chOff x="5133413" y="2816292"/>
            <a:chExt cx="1885570" cy="829651"/>
          </a:xfrm>
        </p:grpSpPr>
        <p:grpSp>
          <p:nvGrpSpPr>
            <p:cNvPr id="9" name="Group 29">
              <a:extLst>
                <a:ext uri="{FF2B5EF4-FFF2-40B4-BE49-F238E27FC236}">
                  <a16:creationId xmlns:a16="http://schemas.microsoft.com/office/drawing/2014/main" id="{6E91E9A5-24AA-4616-B394-7510C1AA7D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85950" y="2816292"/>
              <a:ext cx="1433033" cy="829651"/>
              <a:chOff x="1614" y="1062"/>
              <a:chExt cx="756" cy="528"/>
            </a:xfrm>
          </p:grpSpPr>
          <p:sp>
            <p:nvSpPr>
              <p:cNvPr id="15" name="AutoShape 30">
                <a:extLst>
                  <a:ext uri="{FF2B5EF4-FFF2-40B4-BE49-F238E27FC236}">
                    <a16:creationId xmlns:a16="http://schemas.microsoft.com/office/drawing/2014/main" id="{8B0EBB8B-ED1E-43A2-BE93-248C61D396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4" y="1062"/>
                <a:ext cx="756" cy="528"/>
              </a:xfrm>
              <a:prstGeom prst="flowChartAlternateProcess">
                <a:avLst/>
              </a:prstGeom>
              <a:solidFill>
                <a:schemeClr val="accent1">
                  <a:alpha val="39999"/>
                </a:schemeClr>
              </a:solidFill>
              <a:ln w="19050" algn="ctr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6" name="Text Box 31">
                <a:extLst>
                  <a:ext uri="{FF2B5EF4-FFF2-40B4-BE49-F238E27FC236}">
                    <a16:creationId xmlns:a16="http://schemas.microsoft.com/office/drawing/2014/main" id="{40DF6206-28A1-40E4-B7B8-726CE23243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0" y="1128"/>
                <a:ext cx="678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600"/>
                  <a:t>plot(mod)</a:t>
                </a:r>
              </a:p>
              <a:p>
                <a:pPr algn="ctr" eaLnBrk="1" hangingPunct="1"/>
                <a:r>
                  <a:rPr lang="en-US" altLang="en-US" sz="1600"/>
                  <a:t>plot(f(mod))</a:t>
                </a:r>
              </a:p>
            </p:txBody>
          </p:sp>
        </p:grpSp>
        <p:sp>
          <p:nvSpPr>
            <p:cNvPr id="13" name="Line 53">
              <a:extLst>
                <a:ext uri="{FF2B5EF4-FFF2-40B4-BE49-F238E27FC236}">
                  <a16:creationId xmlns:a16="http://schemas.microsoft.com/office/drawing/2014/main" id="{10A5BCE7-6566-4620-9F10-2792B3CF47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3413" y="3268829"/>
              <a:ext cx="527960" cy="0"/>
            </a:xfrm>
            <a:prstGeom prst="line">
              <a:avLst/>
            </a:prstGeom>
            <a:noFill/>
            <a:ln w="22225">
              <a:solidFill>
                <a:srgbClr val="00008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B534C12-6743-08DB-90C3-35889B2CEBA8}"/>
              </a:ext>
            </a:extLst>
          </p:cNvPr>
          <p:cNvGrpSpPr/>
          <p:nvPr/>
        </p:nvGrpSpPr>
        <p:grpSpPr>
          <a:xfrm>
            <a:off x="6943560" y="2514601"/>
            <a:ext cx="2017560" cy="1420463"/>
            <a:chOff x="6943560" y="2514601"/>
            <a:chExt cx="2017560" cy="1420463"/>
          </a:xfrm>
        </p:grpSpPr>
        <p:pic>
          <p:nvPicPr>
            <p:cNvPr id="10" name="Picture 32">
              <a:extLst>
                <a:ext uri="{FF2B5EF4-FFF2-40B4-BE49-F238E27FC236}">
                  <a16:creationId xmlns:a16="http://schemas.microsoft.com/office/drawing/2014/main" id="{ECE5310C-FC87-4D3A-955B-E820BDF19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097" y="2514601"/>
              <a:ext cx="1565023" cy="1420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Line 54">
              <a:extLst>
                <a:ext uri="{FF2B5EF4-FFF2-40B4-BE49-F238E27FC236}">
                  <a16:creationId xmlns:a16="http://schemas.microsoft.com/office/drawing/2014/main" id="{AC89C141-18D0-4CB6-A10A-93C3A711F8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3560" y="3268829"/>
              <a:ext cx="527960" cy="0"/>
            </a:xfrm>
            <a:prstGeom prst="line">
              <a:avLst/>
            </a:prstGeom>
            <a:noFill/>
            <a:ln w="22225">
              <a:solidFill>
                <a:srgbClr val="00008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18B1C31-6296-B34F-93C0-F678A452C391}"/>
              </a:ext>
            </a:extLst>
          </p:cNvPr>
          <p:cNvGrpSpPr/>
          <p:nvPr/>
        </p:nvGrpSpPr>
        <p:grpSpPr>
          <a:xfrm>
            <a:off x="4855907" y="1383317"/>
            <a:ext cx="2305333" cy="1432974"/>
            <a:chOff x="4855907" y="1383317"/>
            <a:chExt cx="2305333" cy="1432974"/>
          </a:xfrm>
        </p:grpSpPr>
        <p:sp>
          <p:nvSpPr>
            <p:cNvPr id="26" name="AutoShape 30">
              <a:extLst>
                <a:ext uri="{FF2B5EF4-FFF2-40B4-BE49-F238E27FC236}">
                  <a16:creationId xmlns:a16="http://schemas.microsoft.com/office/drawing/2014/main" id="{D656E6EA-C33E-4311-AD81-392BAB0DA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5183" y="1383317"/>
              <a:ext cx="1433033" cy="829651"/>
            </a:xfrm>
            <a:prstGeom prst="flowChartAlternateProcess">
              <a:avLst/>
            </a:prstGeom>
            <a:solidFill>
              <a:schemeClr val="bg2">
                <a:lumMod val="50000"/>
                <a:alpha val="39999"/>
              </a:schemeClr>
            </a:solidFill>
            <a:ln w="19050" algn="ctr">
              <a:solidFill>
                <a:schemeClr val="accent3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F43EF6-BA24-40AF-A3E4-F0DE78171964}"/>
                </a:ext>
              </a:extLst>
            </p:cNvPr>
            <p:cNvSpPr txBox="1"/>
            <p:nvPr/>
          </p:nvSpPr>
          <p:spPr>
            <a:xfrm>
              <a:off x="5535539" y="1588461"/>
              <a:ext cx="16257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residuals(mod)</a:t>
              </a:r>
            </a:p>
          </p:txBody>
        </p:sp>
        <p:sp>
          <p:nvSpPr>
            <p:cNvPr id="31" name="Line 51">
              <a:extLst>
                <a:ext uri="{FF2B5EF4-FFF2-40B4-BE49-F238E27FC236}">
                  <a16:creationId xmlns:a16="http://schemas.microsoft.com/office/drawing/2014/main" id="{A65C74B2-8908-4902-AFF8-1425D6DB0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55907" y="1785290"/>
              <a:ext cx="616909" cy="1031001"/>
            </a:xfrm>
            <a:prstGeom prst="line">
              <a:avLst/>
            </a:prstGeom>
            <a:noFill/>
            <a:ln w="22225">
              <a:solidFill>
                <a:srgbClr val="00008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33F0335-DD32-2615-A242-57D1105F1663}"/>
              </a:ext>
            </a:extLst>
          </p:cNvPr>
          <p:cNvGrpSpPr/>
          <p:nvPr/>
        </p:nvGrpSpPr>
        <p:grpSpPr>
          <a:xfrm>
            <a:off x="6939370" y="4092109"/>
            <a:ext cx="1732671" cy="986867"/>
            <a:chOff x="6939370" y="4092109"/>
            <a:chExt cx="1732671" cy="986867"/>
          </a:xfrm>
        </p:grpSpPr>
        <p:pic>
          <p:nvPicPr>
            <p:cNvPr id="29" name="Picture 28" descr="Icon&#10;&#10;Description automatically generated">
              <a:extLst>
                <a:ext uri="{FF2B5EF4-FFF2-40B4-BE49-F238E27FC236}">
                  <a16:creationId xmlns:a16="http://schemas.microsoft.com/office/drawing/2014/main" id="{8EE8BCA8-AA3B-4D45-8B6B-58269B514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174" y="4092109"/>
              <a:ext cx="986867" cy="986867"/>
            </a:xfrm>
            <a:prstGeom prst="rect">
              <a:avLst/>
            </a:prstGeom>
          </p:spPr>
        </p:pic>
        <p:sp>
          <p:nvSpPr>
            <p:cNvPr id="32" name="Line 51">
              <a:extLst>
                <a:ext uri="{FF2B5EF4-FFF2-40B4-BE49-F238E27FC236}">
                  <a16:creationId xmlns:a16="http://schemas.microsoft.com/office/drawing/2014/main" id="{085342A2-85B9-4EE0-8D9C-06F8724B9B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39370" y="4651298"/>
              <a:ext cx="527960" cy="0"/>
            </a:xfrm>
            <a:prstGeom prst="line">
              <a:avLst/>
            </a:prstGeom>
            <a:noFill/>
            <a:ln w="22225">
              <a:solidFill>
                <a:srgbClr val="00008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3AE1BA3-615A-6AA5-8916-96598445AE3A}"/>
              </a:ext>
            </a:extLst>
          </p:cNvPr>
          <p:cNvGrpSpPr/>
          <p:nvPr/>
        </p:nvGrpSpPr>
        <p:grpSpPr>
          <a:xfrm>
            <a:off x="7018983" y="1571561"/>
            <a:ext cx="1706608" cy="400785"/>
            <a:chOff x="7018983" y="1571561"/>
            <a:chExt cx="1706608" cy="40078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B8AB6A0-39BE-468D-BE15-EE0E91E32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1520" y="1571561"/>
              <a:ext cx="1254071" cy="400785"/>
            </a:xfrm>
            <a:prstGeom prst="rect">
              <a:avLst/>
            </a:prstGeom>
          </p:spPr>
        </p:pic>
        <p:sp>
          <p:nvSpPr>
            <p:cNvPr id="33" name="Line 51">
              <a:extLst>
                <a:ext uri="{FF2B5EF4-FFF2-40B4-BE49-F238E27FC236}">
                  <a16:creationId xmlns:a16="http://schemas.microsoft.com/office/drawing/2014/main" id="{CD6F3D80-C9E8-42C4-838D-CB645A76AB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8983" y="1785291"/>
              <a:ext cx="377115" cy="0"/>
            </a:xfrm>
            <a:prstGeom prst="line">
              <a:avLst/>
            </a:prstGeom>
            <a:noFill/>
            <a:ln w="22225">
              <a:solidFill>
                <a:srgbClr val="00008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8F58FC7-540A-6A8F-F83E-269826670E4B}"/>
              </a:ext>
            </a:extLst>
          </p:cNvPr>
          <p:cNvGrpSpPr/>
          <p:nvPr/>
        </p:nvGrpSpPr>
        <p:grpSpPr>
          <a:xfrm>
            <a:off x="4752775" y="3769174"/>
            <a:ext cx="2260521" cy="1309802"/>
            <a:chOff x="4752775" y="3769174"/>
            <a:chExt cx="2260521" cy="1309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481675F-C191-D1BB-A76F-D9C7C19AC268}"/>
                </a:ext>
              </a:extLst>
            </p:cNvPr>
            <p:cNvGrpSpPr/>
            <p:nvPr/>
          </p:nvGrpSpPr>
          <p:grpSpPr>
            <a:xfrm>
              <a:off x="5580263" y="4249325"/>
              <a:ext cx="1433033" cy="829651"/>
              <a:chOff x="5580263" y="4249325"/>
              <a:chExt cx="1433033" cy="82965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CE3452-E979-4E88-BFF9-72B54B8656AE}"/>
                  </a:ext>
                </a:extLst>
              </p:cNvPr>
              <p:cNvSpPr txBox="1"/>
              <p:nvPr/>
            </p:nvSpPr>
            <p:spPr>
              <a:xfrm>
                <a:off x="5625075" y="4371762"/>
                <a:ext cx="134340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coef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(mod)</a:t>
                </a:r>
              </a:p>
              <a:p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confint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(mod</a:t>
                </a:r>
                <a:r>
                  <a:rPr lang="en-US" sz="1600" dirty="0"/>
                  <a:t>)</a:t>
                </a:r>
              </a:p>
            </p:txBody>
          </p:sp>
          <p:sp>
            <p:nvSpPr>
              <p:cNvPr id="23" name="AutoShape 30">
                <a:extLst>
                  <a:ext uri="{FF2B5EF4-FFF2-40B4-BE49-F238E27FC236}">
                    <a16:creationId xmlns:a16="http://schemas.microsoft.com/office/drawing/2014/main" id="{99BD8B93-D9BF-4BF0-BC53-7224397BD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0263" y="4249325"/>
                <a:ext cx="1433033" cy="829651"/>
              </a:xfrm>
              <a:prstGeom prst="flowChartAlternateProcess">
                <a:avLst/>
              </a:prstGeom>
              <a:solidFill>
                <a:schemeClr val="accent3">
                  <a:lumMod val="60000"/>
                  <a:lumOff val="40000"/>
                  <a:alpha val="39999"/>
                </a:schemeClr>
              </a:solidFill>
              <a:ln w="19050" algn="ctr">
                <a:solidFill>
                  <a:schemeClr val="accent3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</p:grpSp>
        <p:sp>
          <p:nvSpPr>
            <p:cNvPr id="34" name="Line 51">
              <a:extLst>
                <a:ext uri="{FF2B5EF4-FFF2-40B4-BE49-F238E27FC236}">
                  <a16:creationId xmlns:a16="http://schemas.microsoft.com/office/drawing/2014/main" id="{368BC483-DACD-4537-B725-2609220411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775" y="3769174"/>
              <a:ext cx="718566" cy="953573"/>
            </a:xfrm>
            <a:prstGeom prst="line">
              <a:avLst/>
            </a:prstGeom>
            <a:noFill/>
            <a:ln w="22225">
              <a:solidFill>
                <a:srgbClr val="00008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BB7DF0E-1601-43C8-97CC-5FB27082F56C}"/>
              </a:ext>
            </a:extLst>
          </p:cNvPr>
          <p:cNvSpPr txBox="1"/>
          <p:nvPr/>
        </p:nvSpPr>
        <p:spPr>
          <a:xfrm>
            <a:off x="550028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D931EE-7450-4ADC-A594-595C4D9809F1}"/>
              </a:ext>
            </a:extLst>
          </p:cNvPr>
          <p:cNvSpPr txBox="1"/>
          <p:nvPr/>
        </p:nvSpPr>
        <p:spPr>
          <a:xfrm>
            <a:off x="1907638" y="5454778"/>
            <a:ext cx="1791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 function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4F56C0-AB6C-4AD8-85E3-07F1EF8C5037}"/>
              </a:ext>
            </a:extLst>
          </p:cNvPr>
          <p:cNvSpPr txBox="1"/>
          <p:nvPr/>
        </p:nvSpPr>
        <p:spPr>
          <a:xfrm>
            <a:off x="5705021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method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76F707-51DF-4D1F-AC8B-AE1C62A9870F}"/>
              </a:ext>
            </a:extLst>
          </p:cNvPr>
          <p:cNvSpPr txBox="1"/>
          <p:nvPr/>
        </p:nvSpPr>
        <p:spPr>
          <a:xfrm>
            <a:off x="7499802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output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6ED1B0-A004-4529-BEA0-C3B64BB015EF}"/>
              </a:ext>
            </a:extLst>
          </p:cNvPr>
          <p:cNvSpPr txBox="1"/>
          <p:nvPr/>
        </p:nvSpPr>
        <p:spPr>
          <a:xfrm>
            <a:off x="3699519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25025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722C0-A5B7-4794-841D-1CB98036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Arthritis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D0C248-F112-43D4-AD2F-6CAA8E26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87EEC-A125-4B6E-AA6E-AACE99428648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effects of treatment for rheumatoid arthritis (in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case form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21402-1695-45B5-985D-BF0F195DDE13}"/>
              </a:ext>
            </a:extLst>
          </p:cNvPr>
          <p:cNvSpPr txBox="1"/>
          <p:nvPr/>
        </p:nvSpPr>
        <p:spPr>
          <a:xfrm>
            <a:off x="457200" y="1817132"/>
            <a:ext cx="82296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data(Arthritis, package="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str(Arthritis)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':	84 obs. of  5 variables: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ID       : int  57 46 77 17 36 23 75 39 33 55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Treatment: Factor w/ 2 levels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Placebo","Treated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2 2 2 2 2 2 2 2 2 2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Sex      : Factor w/ 2 levels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Female","Male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2 2 2 2 2 2 2 2 2 2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Age      : int  27 29 30 32 46 58 59 59 63 63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Improved 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Ord.factor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w/ 3 levels "None"&lt;"Some"&lt;..: 2 1 1 3 3 3 1 3 1 1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60FA47-598F-4996-AF88-FF913F7DE354}"/>
              </a:ext>
            </a:extLst>
          </p:cNvPr>
          <p:cNvSpPr txBox="1"/>
          <p:nvPr/>
        </p:nvSpPr>
        <p:spPr>
          <a:xfrm>
            <a:off x="533400" y="36576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now, ignore Age; consider the 2 x 3 table of Treatment x Improved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DCC82-C7BD-4A8F-AEB9-B66503269AA1}"/>
              </a:ext>
            </a:extLst>
          </p:cNvPr>
          <p:cNvSpPr txBox="1"/>
          <p:nvPr/>
        </p:nvSpPr>
        <p:spPr>
          <a:xfrm>
            <a:off x="533400" y="4297740"/>
            <a:ext cx="8153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with(Arthritis,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(Treatment, Improved))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Improved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None Some Marked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Placebo   29    7  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Treated   13    7     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C77024-8D3A-62ED-6340-469632EC0A58}"/>
              </a:ext>
            </a:extLst>
          </p:cNvPr>
          <p:cNvSpPr txBox="1"/>
          <p:nvPr/>
        </p:nvSpPr>
        <p:spPr>
          <a:xfrm>
            <a:off x="5638800" y="5181600"/>
            <a:ext cx="2504440" cy="523220"/>
          </a:xfrm>
          <a:custGeom>
            <a:avLst/>
            <a:gdLst>
              <a:gd name="connsiteX0" fmla="*/ 0 w 2504440"/>
              <a:gd name="connsiteY0" fmla="*/ 0 h 523220"/>
              <a:gd name="connsiteX1" fmla="*/ 475844 w 2504440"/>
              <a:gd name="connsiteY1" fmla="*/ 0 h 523220"/>
              <a:gd name="connsiteX2" fmla="*/ 976732 w 2504440"/>
              <a:gd name="connsiteY2" fmla="*/ 0 h 523220"/>
              <a:gd name="connsiteX3" fmla="*/ 1502664 w 2504440"/>
              <a:gd name="connsiteY3" fmla="*/ 0 h 523220"/>
              <a:gd name="connsiteX4" fmla="*/ 2028596 w 2504440"/>
              <a:gd name="connsiteY4" fmla="*/ 0 h 523220"/>
              <a:gd name="connsiteX5" fmla="*/ 2504440 w 2504440"/>
              <a:gd name="connsiteY5" fmla="*/ 0 h 523220"/>
              <a:gd name="connsiteX6" fmla="*/ 2504440 w 2504440"/>
              <a:gd name="connsiteY6" fmla="*/ 523220 h 523220"/>
              <a:gd name="connsiteX7" fmla="*/ 1953463 w 2504440"/>
              <a:gd name="connsiteY7" fmla="*/ 523220 h 523220"/>
              <a:gd name="connsiteX8" fmla="*/ 1402486 w 2504440"/>
              <a:gd name="connsiteY8" fmla="*/ 523220 h 523220"/>
              <a:gd name="connsiteX9" fmla="*/ 901598 w 2504440"/>
              <a:gd name="connsiteY9" fmla="*/ 523220 h 523220"/>
              <a:gd name="connsiteX10" fmla="*/ 0 w 2504440"/>
              <a:gd name="connsiteY10" fmla="*/ 523220 h 523220"/>
              <a:gd name="connsiteX11" fmla="*/ 0 w 2504440"/>
              <a:gd name="connsiteY11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4440" h="523220" fill="none" extrusionOk="0">
                <a:moveTo>
                  <a:pt x="0" y="0"/>
                </a:moveTo>
                <a:cubicBezTo>
                  <a:pt x="117316" y="-47852"/>
                  <a:pt x="297237" y="29354"/>
                  <a:pt x="475844" y="0"/>
                </a:cubicBezTo>
                <a:cubicBezTo>
                  <a:pt x="654451" y="-29354"/>
                  <a:pt x="838575" y="40004"/>
                  <a:pt x="976732" y="0"/>
                </a:cubicBezTo>
                <a:cubicBezTo>
                  <a:pt x="1114889" y="-40004"/>
                  <a:pt x="1322609" y="57615"/>
                  <a:pt x="1502664" y="0"/>
                </a:cubicBezTo>
                <a:cubicBezTo>
                  <a:pt x="1682719" y="-57615"/>
                  <a:pt x="1798044" y="32961"/>
                  <a:pt x="2028596" y="0"/>
                </a:cubicBezTo>
                <a:cubicBezTo>
                  <a:pt x="2259148" y="-32961"/>
                  <a:pt x="2340721" y="30405"/>
                  <a:pt x="2504440" y="0"/>
                </a:cubicBezTo>
                <a:cubicBezTo>
                  <a:pt x="2550663" y="112562"/>
                  <a:pt x="2453915" y="314588"/>
                  <a:pt x="2504440" y="523220"/>
                </a:cubicBezTo>
                <a:cubicBezTo>
                  <a:pt x="2346019" y="585591"/>
                  <a:pt x="2180460" y="520074"/>
                  <a:pt x="1953463" y="523220"/>
                </a:cubicBezTo>
                <a:cubicBezTo>
                  <a:pt x="1726466" y="526366"/>
                  <a:pt x="1555162" y="483965"/>
                  <a:pt x="1402486" y="523220"/>
                </a:cubicBezTo>
                <a:cubicBezTo>
                  <a:pt x="1249810" y="562475"/>
                  <a:pt x="1012124" y="515214"/>
                  <a:pt x="901598" y="523220"/>
                </a:cubicBezTo>
                <a:cubicBezTo>
                  <a:pt x="791072" y="531226"/>
                  <a:pt x="181301" y="497329"/>
                  <a:pt x="0" y="523220"/>
                </a:cubicBezTo>
                <a:cubicBezTo>
                  <a:pt x="-14919" y="381548"/>
                  <a:pt x="36509" y="207727"/>
                  <a:pt x="0" y="0"/>
                </a:cubicBezTo>
                <a:close/>
              </a:path>
              <a:path w="2504440" h="523220" stroke="0" extrusionOk="0">
                <a:moveTo>
                  <a:pt x="0" y="0"/>
                </a:moveTo>
                <a:cubicBezTo>
                  <a:pt x="172106" y="-53965"/>
                  <a:pt x="322323" y="15326"/>
                  <a:pt x="475844" y="0"/>
                </a:cubicBezTo>
                <a:cubicBezTo>
                  <a:pt x="629365" y="-15326"/>
                  <a:pt x="708632" y="38547"/>
                  <a:pt x="901598" y="0"/>
                </a:cubicBezTo>
                <a:cubicBezTo>
                  <a:pt x="1094564" y="-38547"/>
                  <a:pt x="1269121" y="38499"/>
                  <a:pt x="1452575" y="0"/>
                </a:cubicBezTo>
                <a:cubicBezTo>
                  <a:pt x="1636029" y="-38499"/>
                  <a:pt x="1694509" y="11874"/>
                  <a:pt x="1928419" y="0"/>
                </a:cubicBezTo>
                <a:cubicBezTo>
                  <a:pt x="2162329" y="-11874"/>
                  <a:pt x="2302807" y="59576"/>
                  <a:pt x="2504440" y="0"/>
                </a:cubicBezTo>
                <a:cubicBezTo>
                  <a:pt x="2553508" y="196768"/>
                  <a:pt x="2448649" y="382671"/>
                  <a:pt x="2504440" y="523220"/>
                </a:cubicBezTo>
                <a:cubicBezTo>
                  <a:pt x="2387865" y="532594"/>
                  <a:pt x="2242080" y="504810"/>
                  <a:pt x="2003552" y="523220"/>
                </a:cubicBezTo>
                <a:cubicBezTo>
                  <a:pt x="1765024" y="541630"/>
                  <a:pt x="1574468" y="516095"/>
                  <a:pt x="1452575" y="523220"/>
                </a:cubicBezTo>
                <a:cubicBezTo>
                  <a:pt x="1330682" y="530345"/>
                  <a:pt x="1189672" y="514483"/>
                  <a:pt x="1026820" y="523220"/>
                </a:cubicBezTo>
                <a:cubicBezTo>
                  <a:pt x="863969" y="531957"/>
                  <a:pt x="646506" y="511437"/>
                  <a:pt x="525932" y="523220"/>
                </a:cubicBezTo>
                <a:cubicBezTo>
                  <a:pt x="405358" y="535003"/>
                  <a:pt x="174315" y="516933"/>
                  <a:pt x="0" y="523220"/>
                </a:cubicBezTo>
                <a:cubicBezTo>
                  <a:pt x="-23839" y="301885"/>
                  <a:pt x="37804" y="228535"/>
                  <a:pt x="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254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sz="1400" dirty="0" err="1"/>
              <a:t>arth.tab</a:t>
            </a:r>
            <a:r>
              <a:rPr lang="en-CA" sz="1400" dirty="0"/>
              <a:t>  is a “table” object </a:t>
            </a:r>
            <a:r>
              <a:rPr lang="en-CA" sz="1400" dirty="0" err="1"/>
              <a:t>print.table</a:t>
            </a:r>
            <a:r>
              <a:rPr lang="en-CA" sz="1400" dirty="0"/>
              <a:t>() gives this output</a:t>
            </a:r>
          </a:p>
        </p:txBody>
      </p:sp>
    </p:spTree>
    <p:extLst>
      <p:ext uri="{BB962C8B-B14F-4D97-AF65-F5344CB8AC3E}">
        <p14:creationId xmlns:p14="http://schemas.microsoft.com/office/powerpoint/2010/main" val="1682441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E2B6-1614-7C2E-3E62-6298B6A2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6A316-B497-9462-15D7-EF0F583A7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Similar to sieve plot, tile plot, using </a:t>
            </a:r>
            <a:r>
              <a:rPr lang="en-CA" dirty="0">
                <a:solidFill>
                  <a:srgbClr val="0070C0"/>
                </a:solidFill>
              </a:rPr>
              <a:t>area ~ frequency</a:t>
            </a:r>
          </a:p>
          <a:p>
            <a:r>
              <a:rPr lang="en-CA" dirty="0"/>
              <a:t>Mosaic plots generalize more readily to </a:t>
            </a:r>
            <a:r>
              <a:rPr lang="en-CA" i="1" dirty="0">
                <a:solidFill>
                  <a:srgbClr val="0070C0"/>
                </a:solidFill>
              </a:rPr>
              <a:t>n</a:t>
            </a:r>
            <a:r>
              <a:rPr lang="en-CA" dirty="0">
                <a:solidFill>
                  <a:srgbClr val="0070C0"/>
                </a:solidFill>
              </a:rPr>
              <a:t>-way tables </a:t>
            </a:r>
            <a:r>
              <a:rPr lang="en-CA" dirty="0"/>
              <a:t>(subject to resolution of the display)</a:t>
            </a:r>
          </a:p>
          <a:p>
            <a:r>
              <a:rPr lang="en-CA" dirty="0"/>
              <a:t>Intimately connected to loglinear &amp; generalized linear models</a:t>
            </a:r>
          </a:p>
          <a:p>
            <a:pPr lvl="1"/>
            <a:r>
              <a:rPr lang="en-CA" dirty="0"/>
              <a:t>Can fit </a:t>
            </a:r>
            <a:r>
              <a:rPr lang="en-CA" dirty="0">
                <a:solidFill>
                  <a:srgbClr val="0070C0"/>
                </a:solidFill>
              </a:rPr>
              <a:t>sequential</a:t>
            </a:r>
            <a:r>
              <a:rPr lang="en-CA" dirty="0"/>
              <a:t> models as variables are entered</a:t>
            </a:r>
          </a:p>
          <a:p>
            <a:pPr lvl="1"/>
            <a:r>
              <a:rPr lang="en-CA" dirty="0"/>
              <a:t>Show the </a:t>
            </a:r>
            <a:r>
              <a:rPr lang="en-CA" dirty="0">
                <a:solidFill>
                  <a:srgbClr val="0070C0"/>
                </a:solidFill>
              </a:rPr>
              <a:t>pattern</a:t>
            </a:r>
            <a:r>
              <a:rPr lang="en-CA" dirty="0"/>
              <a:t> of association not accounted for in a given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1ED50-6285-4C0A-94E2-F4004B15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00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D6DD-396A-47CE-863B-F5D8DB87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Arthritis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E7FE7-0B15-4D60-8EAF-1918C21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DCF13-2F3E-4BBF-B1AD-5C99FF746D22}"/>
              </a:ext>
            </a:extLst>
          </p:cNvPr>
          <p:cNvSpPr txBox="1"/>
          <p:nvPr/>
        </p:nvSpPr>
        <p:spPr>
          <a:xfrm>
            <a:off x="457200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Fit the independence model,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~ Treatment + Improved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DE256-2B8B-4213-8184-384AEF942A7B}"/>
              </a:ext>
            </a:extLst>
          </p:cNvPr>
          <p:cNvSpPr txBox="1"/>
          <p:nvPr/>
        </p:nvSpPr>
        <p:spPr>
          <a:xfrm>
            <a:off x="457200" y="1731962"/>
            <a:ext cx="82296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arth.mod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(~Treatment + Improved, data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fitted=TRUE)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~Treatment + Improved, data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fitted = TRUE)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X^2 df P(&gt; X^2)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13.53  2 0.001154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13.06  2 0.001463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91233-2972-4DA0-B06A-4A594093BC5E}"/>
              </a:ext>
            </a:extLst>
          </p:cNvPr>
          <p:cNvSpPr txBox="1"/>
          <p:nvPr/>
        </p:nvSpPr>
        <p:spPr>
          <a:xfrm>
            <a:off x="457200" y="4189114"/>
            <a:ext cx="3962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residuals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(arth.mod), 3)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Improved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  None   Some Marked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Placebo  1.535 -0.063 -2.152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Treated -1.777  0.064  1.837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ratio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chisquare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fr-F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(arth.mod)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13.53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595FD5-D993-40AF-B481-E92055F60A6F}"/>
              </a:ext>
            </a:extLst>
          </p:cNvPr>
          <p:cNvSpPr txBox="1"/>
          <p:nvPr/>
        </p:nvSpPr>
        <p:spPr>
          <a:xfrm>
            <a:off x="4561840" y="4189114"/>
            <a:ext cx="3733800" cy="246221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$`(Intercept)`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2.543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$Treatment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Placebo  Treated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0.0238  -0.0238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$Improved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None     Some   Marked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0.5014  -0.5972   0.0959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F17CE-A713-40AB-8E2F-41DC6C157038}"/>
              </a:ext>
            </a:extLst>
          </p:cNvPr>
          <p:cNvSpPr txBox="1"/>
          <p:nvPr/>
        </p:nvSpPr>
        <p:spPr>
          <a:xfrm>
            <a:off x="457200" y="3683000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methods: residuals(), deviance(), </a:t>
            </a:r>
            <a:r>
              <a:rPr lang="en-US" dirty="0" err="1"/>
              <a:t>coef</a:t>
            </a:r>
            <a:r>
              <a:rPr lang="en-US" dirty="0"/>
              <a:t>(),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61299-2812-F9E4-7B30-FC2E45494DAE}"/>
              </a:ext>
            </a:extLst>
          </p:cNvPr>
          <p:cNvSpPr txBox="1"/>
          <p:nvPr/>
        </p:nvSpPr>
        <p:spPr>
          <a:xfrm>
            <a:off x="5791200" y="2819400"/>
            <a:ext cx="2504440" cy="523220"/>
          </a:xfrm>
          <a:custGeom>
            <a:avLst/>
            <a:gdLst>
              <a:gd name="connsiteX0" fmla="*/ 0 w 2504440"/>
              <a:gd name="connsiteY0" fmla="*/ 0 h 523220"/>
              <a:gd name="connsiteX1" fmla="*/ 475844 w 2504440"/>
              <a:gd name="connsiteY1" fmla="*/ 0 h 523220"/>
              <a:gd name="connsiteX2" fmla="*/ 976732 w 2504440"/>
              <a:gd name="connsiteY2" fmla="*/ 0 h 523220"/>
              <a:gd name="connsiteX3" fmla="*/ 1502664 w 2504440"/>
              <a:gd name="connsiteY3" fmla="*/ 0 h 523220"/>
              <a:gd name="connsiteX4" fmla="*/ 2028596 w 2504440"/>
              <a:gd name="connsiteY4" fmla="*/ 0 h 523220"/>
              <a:gd name="connsiteX5" fmla="*/ 2504440 w 2504440"/>
              <a:gd name="connsiteY5" fmla="*/ 0 h 523220"/>
              <a:gd name="connsiteX6" fmla="*/ 2504440 w 2504440"/>
              <a:gd name="connsiteY6" fmla="*/ 523220 h 523220"/>
              <a:gd name="connsiteX7" fmla="*/ 1953463 w 2504440"/>
              <a:gd name="connsiteY7" fmla="*/ 523220 h 523220"/>
              <a:gd name="connsiteX8" fmla="*/ 1402486 w 2504440"/>
              <a:gd name="connsiteY8" fmla="*/ 523220 h 523220"/>
              <a:gd name="connsiteX9" fmla="*/ 901598 w 2504440"/>
              <a:gd name="connsiteY9" fmla="*/ 523220 h 523220"/>
              <a:gd name="connsiteX10" fmla="*/ 0 w 2504440"/>
              <a:gd name="connsiteY10" fmla="*/ 523220 h 523220"/>
              <a:gd name="connsiteX11" fmla="*/ 0 w 2504440"/>
              <a:gd name="connsiteY11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4440" h="523220" fill="none" extrusionOk="0">
                <a:moveTo>
                  <a:pt x="0" y="0"/>
                </a:moveTo>
                <a:cubicBezTo>
                  <a:pt x="117316" y="-47852"/>
                  <a:pt x="297237" y="29354"/>
                  <a:pt x="475844" y="0"/>
                </a:cubicBezTo>
                <a:cubicBezTo>
                  <a:pt x="654451" y="-29354"/>
                  <a:pt x="838575" y="40004"/>
                  <a:pt x="976732" y="0"/>
                </a:cubicBezTo>
                <a:cubicBezTo>
                  <a:pt x="1114889" y="-40004"/>
                  <a:pt x="1322609" y="57615"/>
                  <a:pt x="1502664" y="0"/>
                </a:cubicBezTo>
                <a:cubicBezTo>
                  <a:pt x="1682719" y="-57615"/>
                  <a:pt x="1798044" y="32961"/>
                  <a:pt x="2028596" y="0"/>
                </a:cubicBezTo>
                <a:cubicBezTo>
                  <a:pt x="2259148" y="-32961"/>
                  <a:pt x="2340721" y="30405"/>
                  <a:pt x="2504440" y="0"/>
                </a:cubicBezTo>
                <a:cubicBezTo>
                  <a:pt x="2550663" y="112562"/>
                  <a:pt x="2453915" y="314588"/>
                  <a:pt x="2504440" y="523220"/>
                </a:cubicBezTo>
                <a:cubicBezTo>
                  <a:pt x="2346019" y="585591"/>
                  <a:pt x="2180460" y="520074"/>
                  <a:pt x="1953463" y="523220"/>
                </a:cubicBezTo>
                <a:cubicBezTo>
                  <a:pt x="1726466" y="526366"/>
                  <a:pt x="1555162" y="483965"/>
                  <a:pt x="1402486" y="523220"/>
                </a:cubicBezTo>
                <a:cubicBezTo>
                  <a:pt x="1249810" y="562475"/>
                  <a:pt x="1012124" y="515214"/>
                  <a:pt x="901598" y="523220"/>
                </a:cubicBezTo>
                <a:cubicBezTo>
                  <a:pt x="791072" y="531226"/>
                  <a:pt x="181301" y="497329"/>
                  <a:pt x="0" y="523220"/>
                </a:cubicBezTo>
                <a:cubicBezTo>
                  <a:pt x="-14919" y="381548"/>
                  <a:pt x="36509" y="207727"/>
                  <a:pt x="0" y="0"/>
                </a:cubicBezTo>
                <a:close/>
              </a:path>
              <a:path w="2504440" h="523220" stroke="0" extrusionOk="0">
                <a:moveTo>
                  <a:pt x="0" y="0"/>
                </a:moveTo>
                <a:cubicBezTo>
                  <a:pt x="172106" y="-53965"/>
                  <a:pt x="322323" y="15326"/>
                  <a:pt x="475844" y="0"/>
                </a:cubicBezTo>
                <a:cubicBezTo>
                  <a:pt x="629365" y="-15326"/>
                  <a:pt x="708632" y="38547"/>
                  <a:pt x="901598" y="0"/>
                </a:cubicBezTo>
                <a:cubicBezTo>
                  <a:pt x="1094564" y="-38547"/>
                  <a:pt x="1269121" y="38499"/>
                  <a:pt x="1452575" y="0"/>
                </a:cubicBezTo>
                <a:cubicBezTo>
                  <a:pt x="1636029" y="-38499"/>
                  <a:pt x="1694509" y="11874"/>
                  <a:pt x="1928419" y="0"/>
                </a:cubicBezTo>
                <a:cubicBezTo>
                  <a:pt x="2162329" y="-11874"/>
                  <a:pt x="2302807" y="59576"/>
                  <a:pt x="2504440" y="0"/>
                </a:cubicBezTo>
                <a:cubicBezTo>
                  <a:pt x="2553508" y="196768"/>
                  <a:pt x="2448649" y="382671"/>
                  <a:pt x="2504440" y="523220"/>
                </a:cubicBezTo>
                <a:cubicBezTo>
                  <a:pt x="2387865" y="532594"/>
                  <a:pt x="2242080" y="504810"/>
                  <a:pt x="2003552" y="523220"/>
                </a:cubicBezTo>
                <a:cubicBezTo>
                  <a:pt x="1765024" y="541630"/>
                  <a:pt x="1574468" y="516095"/>
                  <a:pt x="1452575" y="523220"/>
                </a:cubicBezTo>
                <a:cubicBezTo>
                  <a:pt x="1330682" y="530345"/>
                  <a:pt x="1189672" y="514483"/>
                  <a:pt x="1026820" y="523220"/>
                </a:cubicBezTo>
                <a:cubicBezTo>
                  <a:pt x="863969" y="531957"/>
                  <a:pt x="646506" y="511437"/>
                  <a:pt x="525932" y="523220"/>
                </a:cubicBezTo>
                <a:cubicBezTo>
                  <a:pt x="405358" y="535003"/>
                  <a:pt x="174315" y="516933"/>
                  <a:pt x="0" y="523220"/>
                </a:cubicBezTo>
                <a:cubicBezTo>
                  <a:pt x="-23839" y="301885"/>
                  <a:pt x="37804" y="228535"/>
                  <a:pt x="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254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sz="1400" dirty="0"/>
              <a:t>The method </a:t>
            </a:r>
            <a:r>
              <a:rPr lang="en-CA" sz="1400" dirty="0" err="1"/>
              <a:t>print.loglm</a:t>
            </a:r>
            <a:r>
              <a:rPr lang="en-CA" sz="1400" dirty="0"/>
              <a:t>() gives this output</a:t>
            </a:r>
          </a:p>
        </p:txBody>
      </p:sp>
    </p:spTree>
    <p:extLst>
      <p:ext uri="{BB962C8B-B14F-4D97-AF65-F5344CB8AC3E}">
        <p14:creationId xmlns:p14="http://schemas.microsoft.com/office/powerpoint/2010/main" val="25910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3BA5-FBB0-4BA7-A88B-ED84AE85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Arthritis treatment: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79603-4A3D-4EF1-BD9E-71415E9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0AB00-BDFC-4D95-9787-46D293A477C5}"/>
              </a:ext>
            </a:extLst>
          </p:cNvPr>
          <p:cNvSpPr txBox="1"/>
          <p:nvPr/>
        </p:nvSpPr>
        <p:spPr>
          <a:xfrm>
            <a:off x="457200" y="118364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Visualization: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mosaic() </a:t>
            </a:r>
            <a:r>
              <a:rPr lang="en-US" dirty="0"/>
              <a:t>or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dirty="0"/>
              <a:t>the model </a:t>
            </a:r>
            <a:r>
              <a:rPr lang="en-US" i="1" dirty="0"/>
              <a:t>or</a:t>
            </a:r>
            <a:r>
              <a:rPr lang="en-US" dirty="0"/>
              <a:t>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2E07D-482A-4FBF-AE06-8C95F1B12812}"/>
              </a:ext>
            </a:extLst>
          </p:cNvPr>
          <p:cNvSpPr txBox="1"/>
          <p:nvPr/>
        </p:nvSpPr>
        <p:spPr>
          <a:xfrm>
            <a:off x="457200" y="1655762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mosaic(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arth.mod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shade=TRUE,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gp_args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=list(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interpolate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=1:4),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labeling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labeling_values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EE1D74-6CAF-48BA-955F-1999F5AE0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08506"/>
            <a:ext cx="5114286" cy="3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F00F5F-98CC-4770-985E-656F261ACC14}"/>
              </a:ext>
            </a:extLst>
          </p:cNvPr>
          <p:cNvSpPr txBox="1"/>
          <p:nvPr/>
        </p:nvSpPr>
        <p:spPr>
          <a:xfrm>
            <a:off x="6172200" y="3124200"/>
            <a:ext cx="259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Splits by the response,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</a:t>
            </a:r>
            <a:r>
              <a:rPr lang="en-US" dirty="0"/>
              <a:t> first</a:t>
            </a:r>
          </a:p>
          <a:p>
            <a:endParaRPr lang="en-US" dirty="0"/>
          </a:p>
          <a:p>
            <a:r>
              <a:rPr lang="en-US" dirty="0"/>
              <a:t>Custom scheme for shading levels; normally</a:t>
            </a:r>
          </a:p>
          <a:p>
            <a:r>
              <a:rPr lang="en-US" dirty="0"/>
              <a:t>c(2, 4) for |residual|</a:t>
            </a:r>
          </a:p>
          <a:p>
            <a:endParaRPr lang="en-US" dirty="0"/>
          </a:p>
          <a:p>
            <a:r>
              <a:rPr lang="en-US" dirty="0"/>
              <a:t>Cells can be labeled by </a:t>
            </a:r>
            <a:r>
              <a:rPr lang="en-US" dirty="0" err="1"/>
              <a:t>freq</a:t>
            </a:r>
            <a:r>
              <a:rPr lang="en-US" dirty="0"/>
              <a:t>, residual, … </a:t>
            </a:r>
          </a:p>
        </p:txBody>
      </p:sp>
    </p:spTree>
    <p:extLst>
      <p:ext uri="{BB962C8B-B14F-4D97-AF65-F5344CB8AC3E}">
        <p14:creationId xmlns:p14="http://schemas.microsoft.com/office/powerpoint/2010/main" val="3887663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61F2C-3A4C-4052-BF6F-8DE9D753F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Arthritis treatment: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9557D0-BFC0-46BA-932E-7E5B9CD7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04F235-99A3-4EF4-8793-33EA404035A8}"/>
              </a:ext>
            </a:extLst>
          </p:cNvPr>
          <p:cNvSpPr txBox="1"/>
          <p:nvPr/>
        </p:nvSpPr>
        <p:spPr>
          <a:xfrm>
            <a:off x="457200" y="12192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glm</a:t>
            </a:r>
            <a:r>
              <a:rPr lang="en-US" sz="2000" dirty="0"/>
              <a:t>() for loglinear models easiest w/ the data as a </a:t>
            </a:r>
            <a:r>
              <a:rPr lang="en-US" sz="2000" dirty="0" err="1"/>
              <a:t>data.frame</a:t>
            </a:r>
            <a:r>
              <a:rPr lang="en-US" sz="2000" dirty="0"/>
              <a:t> in </a:t>
            </a:r>
            <a:r>
              <a:rPr lang="en-US" sz="2000" dirty="0">
                <a:solidFill>
                  <a:srgbClr val="0070C0"/>
                </a:solidFill>
              </a:rPr>
              <a:t>frequency</a:t>
            </a:r>
            <a:r>
              <a:rPr lang="en-US" sz="2000" dirty="0"/>
              <a:t> form, </a:t>
            </a:r>
            <a:r>
              <a:rPr lang="en-US" sz="2000" dirty="0">
                <a:solidFill>
                  <a:srgbClr val="0070C0"/>
                </a:solidFill>
              </a:rPr>
              <a:t>family=</a:t>
            </a:r>
            <a:r>
              <a:rPr lang="en-US" sz="2000" dirty="0" err="1">
                <a:solidFill>
                  <a:srgbClr val="0070C0"/>
                </a:solidFill>
              </a:rPr>
              <a:t>poisson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60F4C0-761C-4D26-BD8F-F15009D11EEB}"/>
              </a:ext>
            </a:extLst>
          </p:cNvPr>
          <p:cNvSpPr txBox="1"/>
          <p:nvPr/>
        </p:nvSpPr>
        <p:spPr>
          <a:xfrm>
            <a:off x="457200" y="2009497"/>
            <a:ext cx="8305800" cy="224676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arth.df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xtabs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Treatment + Improved,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data=Arthritis))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arth.df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Treatment Improved Freq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   Placebo     None   29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   Treated     None   13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   Placebo     Some    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   Treated     Some    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   Placebo   Marked    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6   Treated   Marked   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DF89A-B4E8-4EB4-A00A-33B47B7B6308}"/>
              </a:ext>
            </a:extLst>
          </p:cNvPr>
          <p:cNvSpPr txBox="1"/>
          <p:nvPr/>
        </p:nvSpPr>
        <p:spPr>
          <a:xfrm>
            <a:off x="457200" y="4953000"/>
            <a:ext cx="83058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Treatment + Improved, data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arth.df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48AF6-95EF-48A7-BD34-4D119EF0A66B}"/>
              </a:ext>
            </a:extLst>
          </p:cNvPr>
          <p:cNvSpPr txBox="1"/>
          <p:nvPr/>
        </p:nvSpPr>
        <p:spPr>
          <a:xfrm>
            <a:off x="457200" y="5791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on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models later</a:t>
            </a:r>
          </a:p>
        </p:txBody>
      </p:sp>
    </p:spTree>
    <p:extLst>
      <p:ext uri="{BB962C8B-B14F-4D97-AF65-F5344CB8AC3E}">
        <p14:creationId xmlns:p14="http://schemas.microsoft.com/office/powerpoint/2010/main" val="3855001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D6C0-43AD-4F4B-8DCE-039300F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Hair color &amp; Eye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333840-5DBA-49C4-991F-1ADA8C0B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3F9FC-0BCA-4381-91EF-4B177DC1E46C}"/>
              </a:ext>
            </a:extLst>
          </p:cNvPr>
          <p:cNvSpPr txBox="1"/>
          <p:nvPr/>
        </p:nvSpPr>
        <p:spPr>
          <a:xfrm>
            <a:off x="457200" y="1295400"/>
            <a:ext cx="8229600" cy="452431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1:2)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(HE.mod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Hair + Eye, data=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~Hair + Eye, data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X^2 df P(&gt; X^2)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146.4  9        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138.3  9        0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round(residuals(HE.mod), 2)</a:t>
            </a: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Re-fitting to get frequencies and fitted values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 Blue Hazel Green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4.00 -3.39 -0.49 -2.21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1.21 -2.02  1.31 -0.35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-0.08 -1.85  0.82  2.04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-7.33  6.17 -2.47  0.60</a:t>
            </a:r>
          </a:p>
        </p:txBody>
      </p:sp>
    </p:spTree>
    <p:extLst>
      <p:ext uri="{BB962C8B-B14F-4D97-AF65-F5344CB8AC3E}">
        <p14:creationId xmlns:p14="http://schemas.microsoft.com/office/powerpoint/2010/main" val="287866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2825-1C41-4018-8468-15FE40D8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displays: Seeing patterns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10094A-B700-4031-BF63-899E0546B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743200"/>
          </a:xfrm>
        </p:spPr>
        <p:txBody>
          <a:bodyPr/>
          <a:lstStyle/>
          <a:p>
            <a:r>
              <a:rPr lang="en-US" sz="2400" dirty="0"/>
              <a:t>In two-way models, residuals contain the info on lack of independence</a:t>
            </a:r>
          </a:p>
          <a:p>
            <a:pPr lvl="1"/>
            <a:r>
              <a:rPr lang="en-US" sz="2000" dirty="0"/>
              <a:t>Equivalently: help to understand the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pattern</a:t>
            </a:r>
            <a:r>
              <a:rPr lang="en-US" sz="2000" dirty="0"/>
              <a:t> of association</a:t>
            </a:r>
          </a:p>
          <a:p>
            <a:pPr lvl="1"/>
            <a:r>
              <a:rPr lang="en-US" sz="2000" dirty="0"/>
              <a:t>Effect ordering: permuting the rows / cols often makes the pattern more apparent</a:t>
            </a:r>
          </a:p>
          <a:p>
            <a:r>
              <a:rPr lang="en-US" sz="2400" dirty="0"/>
              <a:t>Correspondence analysis: </a:t>
            </a:r>
            <a:r>
              <a:rPr lang="en-US" sz="2400" dirty="0">
                <a:sym typeface="Symbol" panose="05050102010706020507" pitchFamily="18" charset="2"/>
              </a:rPr>
              <a:t> </a:t>
            </a:r>
            <a:r>
              <a:rPr lang="en-US" sz="2400" dirty="0"/>
              <a:t>reorder by scores on Dim 1</a:t>
            </a:r>
          </a:p>
          <a:p>
            <a:pPr lvl="1"/>
            <a:r>
              <a:rPr lang="en-US" sz="2000" dirty="0"/>
              <a:t>seriation::permute(order=“CA”) does this for two-way tables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6D7A47-2BB4-4642-A8E8-EEAAE24C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A7BBF-A22D-44E8-B5E4-3B2837DCB631}"/>
              </a:ext>
            </a:extLst>
          </p:cNvPr>
          <p:cNvSpPr txBox="1"/>
          <p:nvPr/>
        </p:nvSpPr>
        <p:spPr>
          <a:xfrm>
            <a:off x="457200" y="4343400"/>
            <a:ext cx="37338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4071C-CA46-408D-A909-2918C0CB9AEA}"/>
              </a:ext>
            </a:extLst>
          </p:cNvPr>
          <p:cNvSpPr txBox="1"/>
          <p:nvPr/>
        </p:nvSpPr>
        <p:spPr>
          <a:xfrm>
            <a:off x="4686300" y="4294247"/>
            <a:ext cx="37338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library(seriation)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permute(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"CA")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Hazel Green Blue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 15     5   20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 54    29   84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 14    14   17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 10    16   94</a:t>
            </a:r>
          </a:p>
        </p:txBody>
      </p:sp>
    </p:spTree>
    <p:extLst>
      <p:ext uri="{BB962C8B-B14F-4D97-AF65-F5344CB8AC3E}">
        <p14:creationId xmlns:p14="http://schemas.microsoft.com/office/powerpoint/2010/main" val="1120215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E1C5-EB67-938A-0B79-465FEA60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displays: Seeing patterns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6AACF-54C8-481C-A8A4-7C5C9CD6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028D57CA-46E4-4260-843D-908402B98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5" y="2468562"/>
            <a:ext cx="4114800" cy="4114800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CFABA239-BF98-46EC-8D24-46B42FCA6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68562"/>
            <a:ext cx="4114800" cy="411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564D3F-A86A-409B-8FFF-BB01C116C279}"/>
              </a:ext>
            </a:extLst>
          </p:cNvPr>
          <p:cNvSpPr txBox="1"/>
          <p:nvPr/>
        </p:nvSpPr>
        <p:spPr>
          <a:xfrm>
            <a:off x="457200" y="1273906"/>
            <a:ext cx="8191845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               shade=TRUE, labeling=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labeling_residuals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permute(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"CA")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shade=TRUE, labeling=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labeling_residuals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07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88D78C-84A5-7A81-5BF7-122A84B8B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Bee abundance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0923C8-7500-2040-2FDF-D397DBC93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A3D352-8C59-9DC7-1ABF-556B77B0D98A}"/>
              </a:ext>
            </a:extLst>
          </p:cNvPr>
          <p:cNvSpPr txBox="1"/>
          <p:nvPr/>
        </p:nvSpPr>
        <p:spPr>
          <a:xfrm>
            <a:off x="381000" y="1219200"/>
            <a:ext cx="3429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study by Taylor Kerekes examined the abundance of bee species in Ontario over three periods of time.  </a:t>
            </a:r>
          </a:p>
          <a:p>
            <a:endParaRPr lang="en-CA" dirty="0"/>
          </a:p>
          <a:p>
            <a:r>
              <a:rPr lang="en-CA" dirty="0"/>
              <a:t>Q: Does relative abundance of species differ over years?</a:t>
            </a:r>
          </a:p>
          <a:p>
            <a:endParaRPr lang="en-CA" dirty="0"/>
          </a:p>
          <a:p>
            <a:r>
              <a:rPr lang="en-CA" dirty="0"/>
              <a:t>A: Do a chi-square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F1D26D-65B2-27A7-B4A4-674448532196}"/>
              </a:ext>
            </a:extLst>
          </p:cNvPr>
          <p:cNvSpPr txBox="1"/>
          <p:nvPr/>
        </p:nvSpPr>
        <p:spPr>
          <a:xfrm>
            <a:off x="4387640" y="1295400"/>
            <a:ext cx="4419600" cy="375487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# A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14 x 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species       `2002` `2005` `2021`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&lt;chr&gt;          &lt;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Affinis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508      0      0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Bimaculatus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362    345    137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3 Borealis          30      6     11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4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Fervidus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634     19     10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5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Griseocollis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35     21     21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6 Impatiens        638    564    616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7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Pensylvanicus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112      0      0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8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Perplexus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160     57      9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9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Rufocinctus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51     46     17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10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Ternarius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9     16      9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11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Terricola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119      1      4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Vagans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713     82     39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13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Ashtoni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(M)       27      0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14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Citrinus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(M)     234     38     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D6C82-DA52-272E-B427-311B22BABEDF}"/>
              </a:ext>
            </a:extLst>
          </p:cNvPr>
          <p:cNvSpPr txBox="1"/>
          <p:nvPr/>
        </p:nvSpPr>
        <p:spPr>
          <a:xfrm>
            <a:off x="381000" y="4034611"/>
            <a:ext cx="39624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bees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[,-1])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Pearson's Chi-squared test</a:t>
            </a:r>
          </a:p>
          <a:p>
            <a:endParaRPr lang="en-CA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data:  bees[, -1]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X-squared = 1981,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26, p-value &lt;2e-16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AD28-AB02-CB53-A1BC-3FB4ADC31065}"/>
              </a:ext>
            </a:extLst>
          </p:cNvPr>
          <p:cNvSpPr txBox="1"/>
          <p:nvPr/>
        </p:nvSpPr>
        <p:spPr>
          <a:xfrm>
            <a:off x="381000" y="5486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to understand the pattern of association?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F869D5-7FD7-BF4A-DFF8-DB55C035E712}"/>
              </a:ext>
            </a:extLst>
          </p:cNvPr>
          <p:cNvSpPr txBox="1"/>
          <p:nvPr/>
        </p:nvSpPr>
        <p:spPr>
          <a:xfrm>
            <a:off x="3581400" y="44196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</a:t>
            </a:r>
            <a:endParaRPr lang="en-CA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432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14C03-19CB-3195-3A2C-234FCE58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E263396-7398-4A26-E8A9-3452E660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005840"/>
            <a:ext cx="5760720" cy="5760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54AC0C-F1F1-8BD7-177C-8DE014B307F6}"/>
              </a:ext>
            </a:extLst>
          </p:cNvPr>
          <p:cNvSpPr txBox="1"/>
          <p:nvPr/>
        </p:nvSpPr>
        <p:spPr>
          <a:xfrm>
            <a:off x="6248400" y="17526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Alphabetic order of species:</a:t>
            </a:r>
          </a:p>
          <a:p>
            <a:r>
              <a:rPr lang="en-CA" dirty="0"/>
              <a:t>No clear 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7A562-A160-1480-4DE1-A938BC041A2D}"/>
              </a:ext>
            </a:extLst>
          </p:cNvPr>
          <p:cNvSpPr txBox="1"/>
          <p:nvPr/>
        </p:nvSpPr>
        <p:spPr>
          <a:xfrm>
            <a:off x="685800" y="457200"/>
            <a:ext cx="5181600" cy="38100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mosaic(</a:t>
            </a:r>
            <a:r>
              <a:rPr lang="en-CA" dirty="0" err="1"/>
              <a:t>bees.mat</a:t>
            </a:r>
            <a:r>
              <a:rPr lang="en-CA" dirty="0"/>
              <a:t>, shade=TRUE, …) </a:t>
            </a:r>
          </a:p>
        </p:txBody>
      </p:sp>
    </p:spTree>
    <p:extLst>
      <p:ext uri="{BB962C8B-B14F-4D97-AF65-F5344CB8AC3E}">
        <p14:creationId xmlns:p14="http://schemas.microsoft.com/office/powerpoint/2010/main" val="170293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0B5517-E9E5-F39F-F863-E1E3B04E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11B83-7821-B04E-AD7F-758754A332D2}"/>
              </a:ext>
            </a:extLst>
          </p:cNvPr>
          <p:cNvSpPr txBox="1"/>
          <p:nvPr/>
        </p:nvSpPr>
        <p:spPr>
          <a:xfrm>
            <a:off x="685800" y="1524000"/>
            <a:ext cx="73914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bees.ca &lt;- ca(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bees.mat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plot(bees.ca,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lines=c(FALSE,TRUE),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join years with lines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mass = c(TRUE, TRUE))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symbol size ~ marginal frequency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BAC2E6-9859-0CE1-81A3-7D1277B37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62" y="2763822"/>
            <a:ext cx="6266667" cy="3780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8CC0C-83D2-F8DE-0557-9BC7FB958604}"/>
              </a:ext>
            </a:extLst>
          </p:cNvPr>
          <p:cNvSpPr txBox="1"/>
          <p:nvPr/>
        </p:nvSpPr>
        <p:spPr>
          <a:xfrm>
            <a:off x="685800" y="6858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Correspondence analysis </a:t>
            </a:r>
            <a:r>
              <a:rPr lang="en-CA" dirty="0"/>
              <a:t>finds scores for the row &amp; col categories to account for maximum </a:t>
            </a:r>
            <a:r>
              <a:rPr lang="en-CA" dirty="0">
                <a:sym typeface="Symbol" panose="05050102010706020507" pitchFamily="18" charset="2"/>
              </a:rPr>
              <a:t></a:t>
            </a:r>
            <a:r>
              <a:rPr lang="en-CA" baseline="30000" dirty="0">
                <a:sym typeface="Symbol" panose="05050102010706020507" pitchFamily="18" charset="2"/>
              </a:rPr>
              <a:t>2</a:t>
            </a:r>
            <a:endParaRPr lang="en-CA" baseline="30000" dirty="0"/>
          </a:p>
        </p:txBody>
      </p:sp>
    </p:spTree>
    <p:extLst>
      <p:ext uri="{BB962C8B-B14F-4D97-AF65-F5344CB8AC3E}">
        <p14:creationId xmlns:p14="http://schemas.microsoft.com/office/powerpoint/2010/main" val="2053384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14C03-19CB-3195-3A2C-234FCE58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76AD2EC-BB46-C382-07A0-491B3BAA4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005840"/>
            <a:ext cx="5760720" cy="5760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BA69CA-36F4-B9D8-B313-0A768F9061BF}"/>
              </a:ext>
            </a:extLst>
          </p:cNvPr>
          <p:cNvSpPr txBox="1"/>
          <p:nvPr/>
        </p:nvSpPr>
        <p:spPr>
          <a:xfrm>
            <a:off x="685800" y="457200"/>
            <a:ext cx="5181600" cy="38100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mosaic(permute(</a:t>
            </a:r>
            <a:r>
              <a:rPr lang="en-CA" dirty="0" err="1"/>
              <a:t>bees.mat</a:t>
            </a:r>
            <a:r>
              <a:rPr lang="en-CA" dirty="0"/>
              <a:t>, “CA”), shade=TRUE, …)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0233FA-E504-47D7-BDAE-732DA01BDBE3}"/>
              </a:ext>
            </a:extLst>
          </p:cNvPr>
          <p:cNvSpPr txBox="1"/>
          <p:nvPr/>
        </p:nvSpPr>
        <p:spPr>
          <a:xfrm>
            <a:off x="6248400" y="19812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main cluster was very prevalent in 2002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1386D-8E70-4FD1-8CB8-7A894F1D55D9}"/>
              </a:ext>
            </a:extLst>
          </p:cNvPr>
          <p:cNvSpPr txBox="1"/>
          <p:nvPr/>
        </p:nvSpPr>
        <p:spPr>
          <a:xfrm>
            <a:off x="6248400" y="4343400"/>
            <a:ext cx="2164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few species became prominent in later years</a:t>
            </a:r>
          </a:p>
        </p:txBody>
      </p:sp>
    </p:spTree>
    <p:extLst>
      <p:ext uri="{BB962C8B-B14F-4D97-AF65-F5344CB8AC3E}">
        <p14:creationId xmlns:p14="http://schemas.microsoft.com/office/powerpoint/2010/main" val="2522726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8D6B-2E52-BC93-6E38-F4381445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basic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7A1F-7444-211D-A639-5ABFD6F1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59D0A-B932-411A-68BD-3DEC338737DF}"/>
              </a:ext>
            </a:extLst>
          </p:cNvPr>
          <p:cNvSpPr txBox="1"/>
          <p:nvPr/>
        </p:nvSpPr>
        <p:spPr>
          <a:xfrm>
            <a:off x="4876800" y="1764268"/>
            <a:ext cx="37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UCB Admissions: Gender frequencies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CC5AC-2778-E0F1-E9E7-74884341750E}"/>
              </a:ext>
            </a:extLst>
          </p:cNvPr>
          <p:cNvSpPr txBox="1"/>
          <p:nvPr/>
        </p:nvSpPr>
        <p:spPr>
          <a:xfrm>
            <a:off x="457200" y="1219200"/>
            <a:ext cx="821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Mosaic displays theory: Hartigan &amp; Kleiner (1981); Friendly (1994, 1999)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67DD6-1FC6-472E-4A80-6FB8A8DDE5A3}"/>
              </a:ext>
            </a:extLst>
          </p:cNvPr>
          <p:cNvSpPr txBox="1"/>
          <p:nvPr/>
        </p:nvSpPr>
        <p:spPr>
          <a:xfrm>
            <a:off x="476762" y="2514552"/>
            <a:ext cx="41910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Area proportional display for an n-way table</a:t>
            </a:r>
          </a:p>
          <a:p>
            <a:endParaRPr lang="en-CA" dirty="0"/>
          </a:p>
          <a:p>
            <a:r>
              <a:rPr lang="en-CA" dirty="0"/>
              <a:t>Tiles: </a:t>
            </a:r>
            <a:r>
              <a:rPr lang="en-CA" dirty="0">
                <a:solidFill>
                  <a:srgbClr val="0070C0"/>
                </a:solidFill>
              </a:rPr>
              <a:t>recursive</a:t>
            </a:r>
            <a:r>
              <a:rPr lang="en-CA" dirty="0"/>
              <a:t> splits of a unit square, alternating H, V</a:t>
            </a:r>
          </a:p>
          <a:p>
            <a:endParaRPr lang="en-CA" dirty="0"/>
          </a:p>
          <a:p>
            <a:r>
              <a:rPr lang="en-CA" dirty="0"/>
              <a:t>V</a:t>
            </a:r>
            <a:r>
              <a:rPr lang="en-CA" baseline="-25000" dirty="0"/>
              <a:t>1</a:t>
            </a:r>
            <a:r>
              <a:rPr lang="en-CA" dirty="0"/>
              <a:t>: width ~ marginal frequencies, n 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height ~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cond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freq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|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1 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=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ij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++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width ~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cond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freq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|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,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ikj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ij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endParaRPr lang="en-CA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 Area ~ cell frequency,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ijk</a:t>
            </a:r>
            <a:endParaRPr lang="en-CA" baseline="-25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92E8C6-50AC-3623-19E2-E12AD6356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095238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12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D9D289-4489-4659-98EA-262BE7A9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Three-way tables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B25BD1-56D7-4C65-A5D4-E83332FC8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DEBD8-9933-479B-864D-3078F97C6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2523"/>
            <a:ext cx="8171428" cy="23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903D4-7F65-4183-9B00-B095A7FBF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3752043"/>
            <a:ext cx="8171428" cy="1171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01B35-9FE2-4139-9016-F6ED35A8C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" y="5041164"/>
            <a:ext cx="8171428" cy="11523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32EDC6-3815-49E7-88AE-7B621A61D32B}"/>
              </a:ext>
            </a:extLst>
          </p:cNvPr>
          <p:cNvSpPr/>
          <p:nvPr/>
        </p:nvSpPr>
        <p:spPr>
          <a:xfrm>
            <a:off x="3886200" y="2743200"/>
            <a:ext cx="1600200" cy="389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613902-84D0-4D15-83B8-0C3772D595E2}"/>
              </a:ext>
            </a:extLst>
          </p:cNvPr>
          <p:cNvSpPr/>
          <p:nvPr/>
        </p:nvSpPr>
        <p:spPr>
          <a:xfrm>
            <a:off x="3962400" y="3151650"/>
            <a:ext cx="1781686" cy="497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1C1359-419A-40DB-B261-88C05CB2A96D}"/>
              </a:ext>
            </a:extLst>
          </p:cNvPr>
          <p:cNvSpPr/>
          <p:nvPr/>
        </p:nvSpPr>
        <p:spPr>
          <a:xfrm>
            <a:off x="5918200" y="3125615"/>
            <a:ext cx="604520" cy="52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2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0859-01F7-4A93-83F9-BDA6CFEDD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Reduced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E495C6-809E-418A-9493-7E6CE8AB2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Goal: fit the </a:t>
            </a:r>
            <a:r>
              <a:rPr lang="en-US" sz="2400" dirty="0">
                <a:solidFill>
                  <a:srgbClr val="0070C0"/>
                </a:solidFill>
              </a:rPr>
              <a:t>smallest</a:t>
            </a:r>
            <a:r>
              <a:rPr lang="en-US" sz="2400" dirty="0"/>
              <a:t> model sufficient to explain/describe the observed frequencies</a:t>
            </a:r>
          </a:p>
          <a:p>
            <a:pPr lvl="1"/>
            <a:r>
              <a:rPr lang="en-US" sz="2000" dirty="0"/>
              <a:t>Similar to </a:t>
            </a:r>
            <a:r>
              <a:rPr lang="en-US" sz="2000" dirty="0" err="1"/>
              <a:t>Anova</a:t>
            </a:r>
            <a:r>
              <a:rPr lang="en-US" sz="2000" dirty="0"/>
              <a:t> models, e.g., ~(A + B + C)</a:t>
            </a:r>
            <a:r>
              <a:rPr lang="en-US" sz="2000" baseline="30000" dirty="0"/>
              <a:t>3</a:t>
            </a:r>
            <a:r>
              <a:rPr lang="en-US" sz="2000" dirty="0"/>
              <a:t> with all interactions</a:t>
            </a:r>
          </a:p>
          <a:p>
            <a:pPr lvl="1"/>
            <a:r>
              <a:rPr lang="en-US" sz="2000" dirty="0"/>
              <a:t>Do we need all those interaction terms?</a:t>
            </a:r>
          </a:p>
          <a:p>
            <a:r>
              <a:rPr lang="en-US" sz="2400" dirty="0">
                <a:solidFill>
                  <a:srgbClr val="0070C0"/>
                </a:solidFill>
              </a:rPr>
              <a:t>Hierarchical</a:t>
            </a:r>
            <a:r>
              <a:rPr lang="en-US" sz="2400" dirty="0"/>
              <a:t> models</a:t>
            </a:r>
          </a:p>
          <a:p>
            <a:pPr lvl="1"/>
            <a:r>
              <a:rPr lang="en-US" sz="2000" dirty="0"/>
              <a:t>Most loglinear models are taken to be hierarchical:</a:t>
            </a:r>
          </a:p>
          <a:p>
            <a:pPr lvl="1"/>
            <a:r>
              <a:rPr lang="en-US" sz="2000" dirty="0"/>
              <a:t>A high-order term, like </a:t>
            </a:r>
            <a:r>
              <a:rPr lang="en-US" sz="2000" dirty="0">
                <a:sym typeface="Symbol" panose="05050102010706020507" pitchFamily="18" charset="2"/>
              </a:rPr>
              <a:t></a:t>
            </a:r>
            <a:r>
              <a:rPr lang="en-US" sz="2000" baseline="-25000" dirty="0" err="1">
                <a:sym typeface="Symbol" panose="05050102010706020507" pitchFamily="18" charset="2"/>
              </a:rPr>
              <a:t>ijk</a:t>
            </a:r>
            <a:r>
              <a:rPr lang="en-US" sz="2000" dirty="0">
                <a:sym typeface="Symbol" panose="05050102010706020507" pitchFamily="18" charset="2"/>
              </a:rPr>
              <a:t> </a:t>
            </a:r>
            <a:r>
              <a:rPr lang="en-US" sz="2000" baseline="30000" dirty="0">
                <a:sym typeface="Symbol" panose="05050102010706020507" pitchFamily="18" charset="2"/>
              </a:rPr>
              <a:t>ABC</a:t>
            </a:r>
            <a:r>
              <a:rPr lang="en-US" sz="2000" dirty="0">
                <a:sym typeface="Symbol" panose="05050102010706020507" pitchFamily="18" charset="2"/>
              </a:rPr>
              <a:t>  all </a:t>
            </a:r>
            <a:r>
              <a:rPr lang="en-US" sz="2000" dirty="0">
                <a:solidFill>
                  <a:srgbClr val="0070C0"/>
                </a:solidFill>
                <a:sym typeface="Symbol" panose="05050102010706020507" pitchFamily="18" charset="2"/>
              </a:rPr>
              <a:t>lower order terms </a:t>
            </a:r>
            <a:r>
              <a:rPr lang="en-US" sz="2000" dirty="0">
                <a:sym typeface="Symbol" panose="05050102010706020507" pitchFamily="18" charset="2"/>
              </a:rPr>
              <a:t>included</a:t>
            </a:r>
          </a:p>
          <a:p>
            <a:pPr lvl="2"/>
            <a:r>
              <a:rPr lang="en-CA" sz="1600" dirty="0">
                <a:sym typeface="Symbol" panose="05050102010706020507" pitchFamily="18" charset="2"/>
              </a:rPr>
              <a:t>Why: principle of </a:t>
            </a:r>
            <a:r>
              <a:rPr lang="en-CA" sz="1600" dirty="0">
                <a:solidFill>
                  <a:srgbClr val="0070C0"/>
                </a:solidFill>
                <a:sym typeface="Symbol" panose="05050102010706020507" pitchFamily="18" charset="2"/>
              </a:rPr>
              <a:t>marginality</a:t>
            </a:r>
            <a:r>
              <a:rPr lang="en-CA" sz="1600" dirty="0">
                <a:sym typeface="Symbol" panose="05050102010706020507" pitchFamily="18" charset="2"/>
              </a:rPr>
              <a:t>– hard to interpret w/o low order relatives</a:t>
            </a:r>
            <a:endParaRPr lang="en-US" sz="1600" dirty="0">
              <a:sym typeface="Symbol" panose="05050102010706020507" pitchFamily="18" charset="2"/>
            </a:endParaRPr>
          </a:p>
          <a:p>
            <a:r>
              <a:rPr lang="en-US" sz="2400" dirty="0"/>
              <a:t>Thus, a shorthand notation for a loglinear model lists only the </a:t>
            </a:r>
            <a:r>
              <a:rPr lang="en-US" sz="2400" dirty="0">
                <a:solidFill>
                  <a:srgbClr val="0070C0"/>
                </a:solidFill>
              </a:rPr>
              <a:t>high-order</a:t>
            </a:r>
            <a:r>
              <a:rPr lang="en-US" sz="2400" dirty="0"/>
              <a:t> terms. For example:</a:t>
            </a:r>
          </a:p>
          <a:p>
            <a:pPr lvl="1"/>
            <a:r>
              <a:rPr lang="en-US" sz="2400" dirty="0">
                <a:sym typeface="Symbol" panose="05050102010706020507" pitchFamily="18" charset="2"/>
              </a:rPr>
              <a:t>[ABC] 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sym typeface="Symbol" panose="05050102010706020507" pitchFamily="18" charset="2"/>
              </a:rPr>
              <a:t>A + B + C + AB + AC + BC </a:t>
            </a:r>
            <a:r>
              <a:rPr lang="en-US" sz="2400" dirty="0">
                <a:sym typeface="Symbol" panose="05050102010706020507" pitchFamily="18" charset="2"/>
              </a:rPr>
              <a:t>+ ABC</a:t>
            </a:r>
          </a:p>
          <a:p>
            <a:pPr lvl="1"/>
            <a:r>
              <a:rPr lang="en-US" sz="2400" dirty="0">
                <a:sym typeface="Symbol" panose="05050102010706020507" pitchFamily="18" charset="2"/>
              </a:rPr>
              <a:t>[AB][AC] 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sym typeface="Symbol" panose="05050102010706020507" pitchFamily="18" charset="2"/>
              </a:rPr>
              <a:t>A + B + C </a:t>
            </a:r>
            <a:r>
              <a:rPr lang="en-US" sz="2400" dirty="0">
                <a:sym typeface="Symbol" panose="05050102010706020507" pitchFamily="18" charset="2"/>
              </a:rPr>
              <a:t>+ AB + AC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AB251-1BD4-421E-B2FD-E6BB198E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13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4AC53-1443-4399-A30D-4F084401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6516-59E5-466C-9E1E-D361A6144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>
            <a:normAutofit/>
          </a:bodyPr>
          <a:lstStyle/>
          <a:p>
            <a:r>
              <a:rPr lang="en-US" sz="2000" dirty="0"/>
              <a:t>For a three-way table there is a range of models between mutual independence, [A][B][C], and the saturated model, [ABC]</a:t>
            </a:r>
          </a:p>
          <a:p>
            <a:r>
              <a:rPr lang="en-US" sz="2000" dirty="0"/>
              <a:t>Each model has an independence interpretation: </a:t>
            </a:r>
          </a:p>
          <a:p>
            <a:pPr marL="0" indent="0">
              <a:buNone/>
            </a:pPr>
            <a:r>
              <a:rPr lang="en-US" sz="2400" dirty="0"/>
              <a:t>                [A][B] 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≡</a:t>
            </a:r>
            <a:r>
              <a:rPr lang="en-US" sz="2400" dirty="0"/>
              <a:t>   A </a:t>
            </a:r>
            <a:r>
              <a:rPr lang="en-US" sz="2400" dirty="0">
                <a:sym typeface="Symbol" panose="05050102010706020507" pitchFamily="18" charset="2"/>
              </a:rPr>
              <a:t> B 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≡</a:t>
            </a:r>
            <a:r>
              <a:rPr lang="en-US" sz="2400" dirty="0">
                <a:sym typeface="Symbol" panose="05050102010706020507" pitchFamily="18" charset="2"/>
              </a:rPr>
              <a:t>   A independent of B</a:t>
            </a:r>
          </a:p>
          <a:p>
            <a:r>
              <a:rPr lang="en-US" sz="2000" dirty="0"/>
              <a:t>Special names for various </a:t>
            </a:r>
            <a:r>
              <a:rPr lang="en-US" sz="2000" dirty="0" err="1"/>
              <a:t>submodels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92F79-588A-4477-A4CB-4423576A5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0C6FC-676C-472B-9BA5-EA61A7734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581400"/>
            <a:ext cx="8171428" cy="2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53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83BE-FCA4-4467-9441-CDD5A09B1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06F9E-E46A-4EE3-8AE1-32DED34F1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05981-84D9-4BAA-B6DC-AAB349AE3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447800"/>
            <a:ext cx="8000000" cy="12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869003-3296-40EC-A5F4-C072A4AC5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905190"/>
            <a:ext cx="8000000" cy="1047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3F0041-DCED-4D30-97BF-540C4BC0B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267200"/>
            <a:ext cx="8000000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82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568C-399F-8852-5E4F-74F6E3C9B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Association graphs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A5E28B-ACA7-6CD4-8D50-DDB1B36DE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472315"/>
          </a:xfrm>
        </p:spPr>
        <p:txBody>
          <a:bodyPr/>
          <a:lstStyle/>
          <a:p>
            <a:r>
              <a:rPr lang="en-CA" sz="2800" dirty="0"/>
              <a:t>An association graph represents variables in an </a:t>
            </a:r>
            <a:r>
              <a:rPr lang="en-CA" sz="2800" i="1" dirty="0"/>
              <a:t>n</a:t>
            </a:r>
            <a:r>
              <a:rPr lang="en-CA" sz="2800" dirty="0"/>
              <a:t>-way frequency table by an </a:t>
            </a:r>
            <a:r>
              <a:rPr lang="en-CA" sz="2800" dirty="0">
                <a:solidFill>
                  <a:srgbClr val="0070C0"/>
                </a:solidFill>
              </a:rPr>
              <a:t>undirected graph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CA" dirty="0"/>
              <a:t>Nodes are the variables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CA" dirty="0"/>
              <a:t>Edges are first-order (2-way) </a:t>
            </a:r>
            <a:r>
              <a:rPr lang="en-CA" dirty="0">
                <a:solidFill>
                  <a:srgbClr val="0070C0"/>
                </a:solidFill>
              </a:rPr>
              <a:t>associations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 two variables are </a:t>
            </a:r>
            <a:r>
              <a:rPr lang="en-CA" dirty="0">
                <a:solidFill>
                  <a:srgbClr val="0070C0"/>
                </a:solidFill>
                <a:sym typeface="Symbol" panose="05050102010706020507" pitchFamily="18" charset="2"/>
              </a:rPr>
              <a:t>independent</a:t>
            </a:r>
            <a:r>
              <a:rPr lang="en-CA" dirty="0">
                <a:sym typeface="Symbol" panose="05050102010706020507" pitchFamily="18" charset="2"/>
              </a:rPr>
              <a:t> if not joined by an edge</a:t>
            </a:r>
            <a:endParaRPr lang="en-CA" dirty="0"/>
          </a:p>
          <a:p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57BBA9-B22D-223A-8708-A86B45B9E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E69581-9F10-0C6F-E522-9C1F1941BE37}"/>
              </a:ext>
            </a:extLst>
          </p:cNvPr>
          <p:cNvGrpSpPr/>
          <p:nvPr/>
        </p:nvGrpSpPr>
        <p:grpSpPr>
          <a:xfrm>
            <a:off x="762000" y="4191000"/>
            <a:ext cx="1892210" cy="1046955"/>
            <a:chOff x="762000" y="4191000"/>
            <a:chExt cx="1892210" cy="104695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11A44BF-6563-4E10-1636-AED098BB437F}"/>
                </a:ext>
              </a:extLst>
            </p:cNvPr>
            <p:cNvGrpSpPr/>
            <p:nvPr/>
          </p:nvGrpSpPr>
          <p:grpSpPr>
            <a:xfrm>
              <a:off x="762000" y="4191000"/>
              <a:ext cx="609600" cy="504000"/>
              <a:chOff x="1699800" y="4525200"/>
              <a:chExt cx="609600" cy="50400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CA0C80D-598E-5199-049F-F3B3C6B6A3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00" y="4525200"/>
                <a:ext cx="504000" cy="504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6C2C41-5D36-F8C3-F3EA-E5D575DAE585}"/>
                  </a:ext>
                </a:extLst>
              </p:cNvPr>
              <p:cNvSpPr txBox="1"/>
              <p:nvPr/>
            </p:nvSpPr>
            <p:spPr>
              <a:xfrm>
                <a:off x="1699800" y="4546367"/>
                <a:ext cx="609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F2827D8-9324-8EDF-DA32-6B7C4DDA824E}"/>
                </a:ext>
              </a:extLst>
            </p:cNvPr>
            <p:cNvGrpSpPr/>
            <p:nvPr/>
          </p:nvGrpSpPr>
          <p:grpSpPr>
            <a:xfrm>
              <a:off x="2044610" y="4191000"/>
              <a:ext cx="609600" cy="504000"/>
              <a:chOff x="2982410" y="4525200"/>
              <a:chExt cx="609600" cy="50400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2AE9704-9D6E-C35A-29DA-71D75A2C25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48000" y="4525200"/>
                <a:ext cx="504000" cy="504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9F4772-785E-FE52-75E2-40980ED1AF2A}"/>
                  </a:ext>
                </a:extLst>
              </p:cNvPr>
              <p:cNvSpPr txBox="1"/>
              <p:nvPr/>
            </p:nvSpPr>
            <p:spPr>
              <a:xfrm>
                <a:off x="2982410" y="4525200"/>
                <a:ext cx="609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B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1C15BB-13A8-E88A-DB62-38C448C2BDD7}"/>
                </a:ext>
              </a:extLst>
            </p:cNvPr>
            <p:cNvSpPr txBox="1"/>
            <p:nvPr/>
          </p:nvSpPr>
          <p:spPr>
            <a:xfrm>
              <a:off x="1195800" y="4837845"/>
              <a:ext cx="1043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dirty="0"/>
                <a:t>[A] [B]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7492191-83AA-EADF-3E95-13A7D79596C6}"/>
              </a:ext>
            </a:extLst>
          </p:cNvPr>
          <p:cNvGrpSpPr/>
          <p:nvPr/>
        </p:nvGrpSpPr>
        <p:grpSpPr>
          <a:xfrm>
            <a:off x="3657600" y="4191000"/>
            <a:ext cx="1892210" cy="1043150"/>
            <a:chOff x="3657600" y="4191000"/>
            <a:chExt cx="1892210" cy="104315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AED4B1-FF99-2EF1-917C-FAA2BF6E015F}"/>
                </a:ext>
              </a:extLst>
            </p:cNvPr>
            <p:cNvGrpSpPr/>
            <p:nvPr/>
          </p:nvGrpSpPr>
          <p:grpSpPr>
            <a:xfrm>
              <a:off x="3657600" y="4191000"/>
              <a:ext cx="609600" cy="504000"/>
              <a:chOff x="1699800" y="4525200"/>
              <a:chExt cx="609600" cy="5040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1D8055D-3559-3090-322E-AEC0FD9492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00" y="4525200"/>
                <a:ext cx="504000" cy="504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3C915E3-8120-AF41-FF3C-56AB1A67A727}"/>
                  </a:ext>
                </a:extLst>
              </p:cNvPr>
              <p:cNvSpPr txBox="1"/>
              <p:nvPr/>
            </p:nvSpPr>
            <p:spPr>
              <a:xfrm>
                <a:off x="1699800" y="4546367"/>
                <a:ext cx="609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A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0CB129-20CC-2D93-0A83-5B8F9C7CF15F}"/>
                </a:ext>
              </a:extLst>
            </p:cNvPr>
            <p:cNvGrpSpPr/>
            <p:nvPr/>
          </p:nvGrpSpPr>
          <p:grpSpPr>
            <a:xfrm>
              <a:off x="4940210" y="4191000"/>
              <a:ext cx="609600" cy="504000"/>
              <a:chOff x="2982410" y="4525200"/>
              <a:chExt cx="609600" cy="50400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63F9548-2818-7E52-672A-0003D026E7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48000" y="4525200"/>
                <a:ext cx="504000" cy="504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7DEDED-6DF6-1A96-9E61-49459A57AEF4}"/>
                  </a:ext>
                </a:extLst>
              </p:cNvPr>
              <p:cNvSpPr txBox="1"/>
              <p:nvPr/>
            </p:nvSpPr>
            <p:spPr>
              <a:xfrm>
                <a:off x="2982410" y="4525200"/>
                <a:ext cx="609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B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BE3088B-9113-3D76-3232-DC87C5169A16}"/>
                </a:ext>
              </a:extLst>
            </p:cNvPr>
            <p:cNvSpPr txBox="1"/>
            <p:nvPr/>
          </p:nvSpPr>
          <p:spPr>
            <a:xfrm>
              <a:off x="4125408" y="4834040"/>
              <a:ext cx="1043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dirty="0"/>
                <a:t>[A B]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83562AF-5C0D-78C5-E301-9DA72E573904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H="1">
              <a:off x="4267200" y="4433408"/>
              <a:ext cx="719310" cy="959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B469A9-E831-00F9-898F-78D33014A4C6}"/>
              </a:ext>
            </a:extLst>
          </p:cNvPr>
          <p:cNvGrpSpPr/>
          <p:nvPr/>
        </p:nvGrpSpPr>
        <p:grpSpPr>
          <a:xfrm>
            <a:off x="6248400" y="3886200"/>
            <a:ext cx="1892210" cy="2202363"/>
            <a:chOff x="6248400" y="3886200"/>
            <a:chExt cx="1892210" cy="2202363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6371236-517E-E757-6A3A-78B386AC8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4309" y="4144753"/>
              <a:ext cx="814802" cy="1736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59D6F01-0619-5106-C1BE-C02F022481A8}"/>
                </a:ext>
              </a:extLst>
            </p:cNvPr>
            <p:cNvGrpSpPr/>
            <p:nvPr/>
          </p:nvGrpSpPr>
          <p:grpSpPr>
            <a:xfrm>
              <a:off x="6248400" y="3886200"/>
              <a:ext cx="1892210" cy="2202363"/>
              <a:chOff x="6248400" y="3886200"/>
              <a:chExt cx="1892210" cy="220236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D26D7E0-8615-EEC3-4CAD-26A5D45C6252}"/>
                  </a:ext>
                </a:extLst>
              </p:cNvPr>
              <p:cNvGrpSpPr/>
              <p:nvPr/>
            </p:nvGrpSpPr>
            <p:grpSpPr>
              <a:xfrm>
                <a:off x="6248400" y="3886200"/>
                <a:ext cx="609600" cy="504000"/>
                <a:chOff x="1699800" y="4525200"/>
                <a:chExt cx="609600" cy="504000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BDD314C-967A-91F6-6971-0D975CE0B7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52600" y="4525200"/>
                  <a:ext cx="504000" cy="504000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993373F-09A9-0A4E-C8DD-1DFA1E7A3388}"/>
                    </a:ext>
                  </a:extLst>
                </p:cNvPr>
                <p:cNvSpPr txBox="1"/>
                <p:nvPr/>
              </p:nvSpPr>
              <p:spPr>
                <a:xfrm>
                  <a:off x="1699800" y="4546367"/>
                  <a:ext cx="6096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400" dirty="0"/>
                    <a:t>A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56CC6FA-D626-1557-41A6-B1D4EAC6486A}"/>
                  </a:ext>
                </a:extLst>
              </p:cNvPr>
              <p:cNvGrpSpPr/>
              <p:nvPr/>
            </p:nvGrpSpPr>
            <p:grpSpPr>
              <a:xfrm>
                <a:off x="7531010" y="3886200"/>
                <a:ext cx="609600" cy="504000"/>
                <a:chOff x="2982410" y="4525200"/>
                <a:chExt cx="609600" cy="504000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8A009BDA-AEB2-290C-62DE-34511A1163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48000" y="4525200"/>
                  <a:ext cx="504000" cy="504000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1AA8C64-6D1B-2E2A-8D89-9ED12FDC1AD2}"/>
                    </a:ext>
                  </a:extLst>
                </p:cNvPr>
                <p:cNvSpPr txBox="1"/>
                <p:nvPr/>
              </p:nvSpPr>
              <p:spPr>
                <a:xfrm>
                  <a:off x="2982410" y="4525200"/>
                  <a:ext cx="6096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400" dirty="0"/>
                    <a:t>B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3F53B24-A372-F99B-4AE4-C654C852EF3C}"/>
                  </a:ext>
                </a:extLst>
              </p:cNvPr>
              <p:cNvGrpSpPr/>
              <p:nvPr/>
            </p:nvGrpSpPr>
            <p:grpSpPr>
              <a:xfrm>
                <a:off x="6858780" y="5049267"/>
                <a:ext cx="609600" cy="504000"/>
                <a:chOff x="1699800" y="4525200"/>
                <a:chExt cx="609600" cy="504000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5FFE67EF-B0F9-6148-46E4-DE64781713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52600" y="4525200"/>
                  <a:ext cx="504000" cy="504000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D767801-2E8C-A60D-01EB-7661B3963030}"/>
                    </a:ext>
                  </a:extLst>
                </p:cNvPr>
                <p:cNvSpPr txBox="1"/>
                <p:nvPr/>
              </p:nvSpPr>
              <p:spPr>
                <a:xfrm>
                  <a:off x="1699800" y="4546367"/>
                  <a:ext cx="6096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400" dirty="0"/>
                    <a:t>C</a:t>
                  </a:r>
                </a:p>
              </p:txBody>
            </p:sp>
          </p:grp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2AC5CDE-1CC7-E61B-798A-DA861BCA94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8895" y="4390199"/>
                <a:ext cx="383790" cy="703519"/>
              </a:xfrm>
              <a:prstGeom prst="line">
                <a:avLst/>
              </a:prstGeom>
              <a:ln w="889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69866BE-8860-08F0-416E-1A13F64E8B51}"/>
                  </a:ext>
                </a:extLst>
              </p:cNvPr>
              <p:cNvSpPr txBox="1"/>
              <p:nvPr/>
            </p:nvSpPr>
            <p:spPr>
              <a:xfrm>
                <a:off x="6488085" y="5688453"/>
                <a:ext cx="13509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dirty="0"/>
                  <a:t>[A B] [</a:t>
                </a:r>
                <a:r>
                  <a:rPr lang="en-CA" sz="2000" b="1" dirty="0"/>
                  <a:t>A C</a:t>
                </a:r>
                <a:r>
                  <a:rPr lang="en-CA" sz="2000" dirty="0"/>
                  <a:t>]</a:t>
                </a: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6609FD3-B662-663A-0FAE-7450E3CAA023}"/>
              </a:ext>
            </a:extLst>
          </p:cNvPr>
          <p:cNvSpPr txBox="1"/>
          <p:nvPr/>
        </p:nvSpPr>
        <p:spPr>
          <a:xfrm>
            <a:off x="914400" y="556260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Under-solved problem</a:t>
            </a:r>
            <a:r>
              <a:rPr lang="en-CA" dirty="0"/>
              <a:t>: Use an association graph to represent </a:t>
            </a:r>
            <a:r>
              <a:rPr lang="en-CA" dirty="0">
                <a:solidFill>
                  <a:srgbClr val="0070C0"/>
                </a:solidFill>
              </a:rPr>
              <a:t>strength</a:t>
            </a:r>
            <a:r>
              <a:rPr lang="en-CA" dirty="0"/>
              <a:t> of conditional associations or as a widget for model fitting</a:t>
            </a:r>
          </a:p>
        </p:txBody>
      </p:sp>
    </p:spTree>
    <p:extLst>
      <p:ext uri="{BB962C8B-B14F-4D97-AF65-F5344CB8AC3E}">
        <p14:creationId xmlns:p14="http://schemas.microsoft.com/office/powerpoint/2010/main" val="386217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4FFDA-CD21-EF88-A829-D8A441E6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 types &amp; association 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BCA76-C365-54E4-101B-C941076B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A28C40D-8E3C-427D-EAC3-92756B90D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47" y="1557960"/>
            <a:ext cx="6561905" cy="4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844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E0B4-75C8-41AF-9721-2A86D34A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types: </a:t>
            </a:r>
            <a:r>
              <a:rPr lang="en-US" dirty="0" err="1"/>
              <a:t>loglm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80A5C-5298-48AE-8D1F-811AF9742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CD5C64-04D1-43BE-9ABB-60389ED89EDD}"/>
              </a:ext>
            </a:extLst>
          </p:cNvPr>
          <p:cNvSpPr txBox="1"/>
          <p:nvPr/>
        </p:nvSpPr>
        <p:spPr>
          <a:xfrm>
            <a:off x="457200" y="2571552"/>
            <a:ext cx="82296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 + B + 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mutual independence      [A][B][C]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 * B + 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joint independence       [AB][C]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A*C + B*C)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conditional independence [AC][BC]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(A + B + C)^2)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homogeneous, all 2-way   [AB][AC][BC]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 * B * 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saturated model          [ABC]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BA525-2177-40A5-B121-05879863618F}"/>
              </a:ext>
            </a:extLst>
          </p:cNvPr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of these have simple translations into the model formulae for </a:t>
            </a:r>
            <a:r>
              <a:rPr lang="en-US" sz="2400" dirty="0" err="1"/>
              <a:t>loglm</a:t>
            </a:r>
            <a:r>
              <a:rPr lang="en-US" sz="2400" dirty="0"/>
              <a:t>()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DD5D7B-C7B0-1EF2-244E-4351A7E7CE9C}"/>
              </a:ext>
            </a:extLst>
          </p:cNvPr>
          <p:cNvSpPr txBox="1"/>
          <p:nvPr/>
        </p:nvSpPr>
        <p:spPr>
          <a:xfrm>
            <a:off x="609600" y="4572000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e.g., Berkeley data</a:t>
            </a:r>
          </a:p>
          <a:p>
            <a:r>
              <a:rPr lang="en-CA" dirty="0" err="1"/>
              <a:t>loglm</a:t>
            </a:r>
            <a:r>
              <a:rPr lang="en-CA" dirty="0"/>
              <a:t>(~ (Admit + Gender) * Dept)</a:t>
            </a:r>
          </a:p>
          <a:p>
            <a:r>
              <a:rPr lang="en-CA" dirty="0" err="1"/>
              <a:t>loglm</a:t>
            </a:r>
            <a:r>
              <a:rPr lang="en-CA" dirty="0"/>
              <a:t>(~Admit*Dept + Gender * Dept)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774190-38C1-EF31-D7ED-69DEE44C6C87}"/>
              </a:ext>
            </a:extLst>
          </p:cNvPr>
          <p:cNvGrpSpPr/>
          <p:nvPr/>
        </p:nvGrpSpPr>
        <p:grpSpPr>
          <a:xfrm>
            <a:off x="4686300" y="4422811"/>
            <a:ext cx="3352800" cy="1791222"/>
            <a:chOff x="4686300" y="4422811"/>
            <a:chExt cx="3352800" cy="179122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FFF49DA-445C-4457-C9CA-E8B1220303A1}"/>
                </a:ext>
              </a:extLst>
            </p:cNvPr>
            <p:cNvGrpSpPr/>
            <p:nvPr/>
          </p:nvGrpSpPr>
          <p:grpSpPr>
            <a:xfrm>
              <a:off x="5105400" y="4895295"/>
              <a:ext cx="2514600" cy="397000"/>
              <a:chOff x="762000" y="4648200"/>
              <a:chExt cx="2514600" cy="39700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9D89840-3373-FD96-8258-5455D366B627}"/>
                  </a:ext>
                </a:extLst>
              </p:cNvPr>
              <p:cNvGrpSpPr/>
              <p:nvPr/>
            </p:nvGrpSpPr>
            <p:grpSpPr>
              <a:xfrm>
                <a:off x="762000" y="4648200"/>
                <a:ext cx="533400" cy="381000"/>
                <a:chOff x="1699800" y="4525200"/>
                <a:chExt cx="609600" cy="504000"/>
              </a:xfrm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8CDD4B15-EC85-AB43-3D3A-68F190B8901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52600" y="4525200"/>
                  <a:ext cx="504000" cy="504000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D40E38A-76C1-58A7-FA66-3523EB85A0DB}"/>
                    </a:ext>
                  </a:extLst>
                </p:cNvPr>
                <p:cNvSpPr txBox="1"/>
                <p:nvPr/>
              </p:nvSpPr>
              <p:spPr>
                <a:xfrm>
                  <a:off x="1699800" y="4546366"/>
                  <a:ext cx="609600" cy="3732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1600" dirty="0"/>
                    <a:t>A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2A87ED1-1715-D8B4-2E9E-CFAE74F3EAEB}"/>
                  </a:ext>
                </a:extLst>
              </p:cNvPr>
              <p:cNvGrpSpPr/>
              <p:nvPr/>
            </p:nvGrpSpPr>
            <p:grpSpPr>
              <a:xfrm>
                <a:off x="1752600" y="4648200"/>
                <a:ext cx="533400" cy="381000"/>
                <a:chOff x="1699800" y="4525200"/>
                <a:chExt cx="609600" cy="50400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8B3A698-2776-00D8-6EBD-D6B69943C5E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52600" y="4525200"/>
                  <a:ext cx="504000" cy="504000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6204BC7-5C10-E594-F481-F57A27319D07}"/>
                    </a:ext>
                  </a:extLst>
                </p:cNvPr>
                <p:cNvSpPr txBox="1"/>
                <p:nvPr/>
              </p:nvSpPr>
              <p:spPr>
                <a:xfrm>
                  <a:off x="1699800" y="4546365"/>
                  <a:ext cx="609600" cy="4478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1600" dirty="0"/>
                    <a:t>D</a:t>
                  </a: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C9F44C1-7EF3-FE85-1C81-0AB468EF8D96}"/>
                  </a:ext>
                </a:extLst>
              </p:cNvPr>
              <p:cNvGrpSpPr/>
              <p:nvPr/>
            </p:nvGrpSpPr>
            <p:grpSpPr>
              <a:xfrm>
                <a:off x="2743200" y="4664200"/>
                <a:ext cx="533400" cy="381000"/>
                <a:chOff x="1699800" y="4525200"/>
                <a:chExt cx="609600" cy="504000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5CA43664-068B-759D-47A5-83DD8380578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52600" y="4525200"/>
                  <a:ext cx="504000" cy="504000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609EF98-98CB-B348-3A40-EB7E8527B582}"/>
                    </a:ext>
                  </a:extLst>
                </p:cNvPr>
                <p:cNvSpPr txBox="1"/>
                <p:nvPr/>
              </p:nvSpPr>
              <p:spPr>
                <a:xfrm>
                  <a:off x="1699800" y="4546365"/>
                  <a:ext cx="609600" cy="4478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1600" dirty="0"/>
                    <a:t>G</a:t>
                  </a:r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5EB3D1C-1CD2-D803-5543-3F8DD5171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5400" y="4833477"/>
                <a:ext cx="45720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119B847-3371-2FCF-C337-43912D60D9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6000" y="4849477"/>
                <a:ext cx="45720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74FCA5-1658-94C7-0AC3-F39DC885F507}"/>
                </a:ext>
              </a:extLst>
            </p:cNvPr>
            <p:cNvSpPr txBox="1"/>
            <p:nvPr/>
          </p:nvSpPr>
          <p:spPr>
            <a:xfrm>
              <a:off x="4991100" y="4422811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Association graph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4F6242-2740-248E-37C3-16BC3C5106C9}"/>
                </a:ext>
              </a:extLst>
            </p:cNvPr>
            <p:cNvSpPr txBox="1"/>
            <p:nvPr/>
          </p:nvSpPr>
          <p:spPr>
            <a:xfrm>
              <a:off x="4686300" y="5506147"/>
              <a:ext cx="3352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Symbol" panose="05050102010706020507" pitchFamily="18" charset="2"/>
                <a:buChar char="®"/>
              </a:pPr>
              <a:r>
                <a:rPr lang="en-CA" sz="2000" dirty="0">
                  <a:sym typeface="Symbol" panose="05050102010706020507" pitchFamily="18" charset="2"/>
                </a:rPr>
                <a:t>A  G | D</a:t>
              </a:r>
            </a:p>
            <a:p>
              <a:pPr algn="ctr"/>
              <a:r>
                <a:rPr lang="en-CA" sz="2000" dirty="0">
                  <a:sym typeface="Symbol" panose="05050102010706020507" pitchFamily="18" charset="2"/>
                </a:rPr>
                <a:t>(just put your finger over D)</a:t>
              </a:r>
              <a:endParaRPr lang="en-CA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4018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03E1-C404-7572-6A02-66CA73CA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Collapsibility: Marginal &amp; conditional associations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17ADE-87C2-239D-955B-CE758D3F7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Q: When can we legitimately collapse a table, {ABC}, over some variable (C)?</a:t>
            </a:r>
          </a:p>
          <a:p>
            <a:r>
              <a:rPr lang="en-CA" sz="2400" dirty="0"/>
              <a:t>A: When the </a:t>
            </a:r>
            <a:r>
              <a:rPr lang="en-CA" sz="2400" dirty="0">
                <a:solidFill>
                  <a:srgbClr val="0070C0"/>
                </a:solidFill>
              </a:rPr>
              <a:t>marginal</a:t>
            </a:r>
            <a:r>
              <a:rPr lang="en-CA" sz="2400" dirty="0"/>
              <a:t> association of AB is the same as the </a:t>
            </a:r>
            <a:r>
              <a:rPr lang="en-CA" sz="2400" dirty="0">
                <a:solidFill>
                  <a:srgbClr val="0070C0"/>
                </a:solidFill>
              </a:rPr>
              <a:t>conditional</a:t>
            </a:r>
            <a:r>
              <a:rPr lang="en-CA" sz="2400" dirty="0"/>
              <a:t> association, AB | C</a:t>
            </a:r>
          </a:p>
          <a:p>
            <a:r>
              <a:rPr lang="en-CA" sz="2400" dirty="0"/>
              <a:t>Recall the Berkeley data</a:t>
            </a:r>
          </a:p>
          <a:p>
            <a:pPr lvl="1"/>
            <a:r>
              <a:rPr lang="en-CA" sz="2000" dirty="0"/>
              <a:t>Margin of [Admit, Gender] ignoring Dept showed strong association</a:t>
            </a:r>
          </a:p>
          <a:p>
            <a:pPr lvl="1"/>
            <a:r>
              <a:rPr lang="en-CA" sz="2000" dirty="0"/>
              <a:t>The partial assoc. within Dept were mostly NS</a:t>
            </a:r>
          </a:p>
          <a:p>
            <a:pPr lvl="1"/>
            <a:r>
              <a:rPr lang="en-CA" sz="2000" dirty="0"/>
              <a:t>Conditional association [Admit, Gender | Dept] ≠ marginal [A, G]</a:t>
            </a:r>
          </a:p>
          <a:p>
            <a:r>
              <a:rPr lang="en-CA" sz="2400" dirty="0"/>
              <a:t>Three-way tables: The AB marginal and AB | C conditional associations are the same, if either:</a:t>
            </a:r>
          </a:p>
          <a:p>
            <a:pPr lvl="1"/>
            <a:r>
              <a:rPr lang="en-CA" sz="2000" dirty="0"/>
              <a:t>A &amp; C are conditionally independent, A </a:t>
            </a:r>
            <a:r>
              <a:rPr lang="en-CA" sz="2000" dirty="0">
                <a:sym typeface="Symbol" panose="05050102010706020507" pitchFamily="18" charset="2"/>
              </a:rPr>
              <a:t> C| B = [AB][CB]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B &amp; C are conditionally independent, B  C | A = [AB][AC]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 no three-way association</a:t>
            </a: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A03C8D-B755-B47A-E820-2748F682A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5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2FAF4-BA1E-8EBB-050A-CEBB9546F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Higher-way tables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B1904-9674-663A-CA56-D3BCF217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E7526-6E18-4D6F-9C25-BF50D500FCF9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DaytonSurvey</a:t>
            </a:r>
            <a:r>
              <a:rPr lang="en-CA" dirty="0"/>
              <a:t> data: A 2</a:t>
            </a:r>
            <a:r>
              <a:rPr lang="en-CA" baseline="30000" dirty="0"/>
              <a:t>5</a:t>
            </a:r>
            <a:r>
              <a:rPr lang="en-CA" dirty="0"/>
              <a:t> table</a:t>
            </a:r>
          </a:p>
          <a:p>
            <a:r>
              <a:rPr lang="en-CA" dirty="0"/>
              <a:t>2,276 HS seniors asked if they had ever used cigarettes, alcohol, or marijuana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77FD56-A441-8352-35B9-8F3C20837E75}"/>
              </a:ext>
            </a:extLst>
          </p:cNvPr>
          <p:cNvSpPr txBox="1"/>
          <p:nvPr/>
        </p:nvSpPr>
        <p:spPr>
          <a:xfrm>
            <a:off x="476250" y="1905000"/>
            <a:ext cx="53340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cigarette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Yes              No            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alcohol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Yes      No     Yes      No    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marijuana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Yes  No Yes  No Yes  No Yes  No</a:t>
            </a:r>
          </a:p>
          <a:p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race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female white           405 268   1  17  13 218   1 117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other            23  23   0   1   2  19   0  12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male   white           453 228   1  17  28 201   1 133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other            30  19   1   8   1  18   0  17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A6373-B9B4-F8BA-0247-110F6F7E6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3448493"/>
            <a:ext cx="3123809" cy="28476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B3E1FC-4EED-566B-2814-5B26D670E92F}"/>
              </a:ext>
            </a:extLst>
          </p:cNvPr>
          <p:cNvSpPr txBox="1"/>
          <p:nvPr/>
        </p:nvSpPr>
        <p:spPr>
          <a:xfrm>
            <a:off x="457200" y="3579674"/>
            <a:ext cx="4953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Suppose we wish to fit the model:</a:t>
            </a:r>
          </a:p>
          <a:p>
            <a:r>
              <a:rPr lang="en-CA" dirty="0"/>
              <a:t>   [A M] [A C] [M C]   [A R] [A G] [R G]</a:t>
            </a:r>
          </a:p>
          <a:p>
            <a:endParaRPr lang="en-CA" dirty="0"/>
          </a:p>
          <a:p>
            <a:r>
              <a:rPr lang="en-CA" dirty="0"/>
              <a:t>The association graph implies:</a:t>
            </a:r>
          </a:p>
          <a:p>
            <a:endParaRPr lang="en-CA" dirty="0"/>
          </a:p>
          <a:p>
            <a:r>
              <a:rPr lang="en-CA" dirty="0"/>
              <a:t>{race, gender} </a:t>
            </a:r>
            <a:r>
              <a:rPr lang="en-CA" sz="1800" dirty="0">
                <a:sym typeface="Symbol" panose="05050102010706020507" pitchFamily="18" charset="2"/>
              </a:rPr>
              <a:t> {marijuana, cigarette} | alcohol</a:t>
            </a:r>
          </a:p>
          <a:p>
            <a:endParaRPr lang="en-CA" dirty="0">
              <a:sym typeface="Symbol" panose="05050102010706020507" pitchFamily="18" charset="2"/>
            </a:endParaRPr>
          </a:p>
          <a:p>
            <a:r>
              <a:rPr lang="en-CA" dirty="0">
                <a:sym typeface="Symbol" panose="05050102010706020507" pitchFamily="18" charset="2"/>
              </a:rPr>
              <a:t>If it fits, we can collapse the table over {race, gender} to study associations among A, M &amp; C.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0170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2B7CC-6717-3EB1-0450-6A6B0D70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Response vs. Association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70B58-3C99-BFD6-BE9A-F4C90AD4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A7BAFF-49D3-E8D4-71FD-657D5F69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96" y="1502046"/>
            <a:ext cx="7952381" cy="1447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D18DCC-94AC-ADBC-A186-31A86C44B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33" y="3292523"/>
            <a:ext cx="7961905" cy="2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8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8D6B-2E52-BC93-6E38-F4381445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basic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7A1F-7444-211D-A639-5ABFD6F1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2C5F3-26A9-1746-B82A-38A27AD7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095238" cy="4095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8E38DB-B300-A9B3-3CCD-594A54284AEF}"/>
              </a:ext>
            </a:extLst>
          </p:cNvPr>
          <p:cNvSpPr txBox="1"/>
          <p:nvPr/>
        </p:nvSpPr>
        <p:spPr>
          <a:xfrm>
            <a:off x="4876800" y="1564192"/>
            <a:ext cx="37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UCB Admissions: Gender x Admit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E21DB-94BB-92F4-C44A-5535FE373AC6}"/>
              </a:ext>
            </a:extLst>
          </p:cNvPr>
          <p:cNvSpPr txBox="1"/>
          <p:nvPr/>
        </p:nvSpPr>
        <p:spPr>
          <a:xfrm>
            <a:off x="476762" y="2514552"/>
            <a:ext cx="41910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Area proportional display for an n-way table</a:t>
            </a:r>
          </a:p>
          <a:p>
            <a:endParaRPr lang="en-CA" dirty="0"/>
          </a:p>
          <a:p>
            <a:r>
              <a:rPr lang="en-CA" dirty="0"/>
              <a:t>Tiles: recursive splits of a unit square, alternating H, V</a:t>
            </a:r>
          </a:p>
          <a:p>
            <a:endParaRPr lang="en-CA" dirty="0"/>
          </a:p>
          <a:p>
            <a:r>
              <a:rPr lang="en-CA" dirty="0"/>
              <a:t>V</a:t>
            </a:r>
            <a:r>
              <a:rPr lang="en-CA" baseline="-25000" dirty="0"/>
              <a:t>1</a:t>
            </a:r>
            <a:r>
              <a:rPr lang="en-CA" dirty="0"/>
              <a:t>: width ~ marginal frequencies, n 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/>
              <a:t>V</a:t>
            </a:r>
            <a:r>
              <a:rPr lang="en-CA" baseline="-25000" dirty="0"/>
              <a:t>2</a:t>
            </a:r>
            <a:r>
              <a:rPr lang="en-CA" dirty="0"/>
              <a:t>: height ~ </a:t>
            </a:r>
            <a:r>
              <a:rPr lang="en-CA" dirty="0" err="1"/>
              <a:t>cond</a:t>
            </a:r>
            <a:r>
              <a:rPr lang="en-CA" dirty="0"/>
              <a:t> </a:t>
            </a:r>
            <a:r>
              <a:rPr lang="en-CA" dirty="0" err="1"/>
              <a:t>freq</a:t>
            </a:r>
            <a:r>
              <a:rPr lang="en-CA" dirty="0"/>
              <a:t>:  V</a:t>
            </a:r>
            <a:r>
              <a:rPr lang="en-CA" baseline="-25000" dirty="0"/>
              <a:t>2</a:t>
            </a:r>
            <a:r>
              <a:rPr lang="en-CA" dirty="0"/>
              <a:t>| V</a:t>
            </a:r>
            <a:r>
              <a:rPr lang="en-CA" baseline="-25000" dirty="0"/>
              <a:t>1 </a:t>
            </a:r>
            <a:r>
              <a:rPr lang="en-CA" dirty="0"/>
              <a:t>= </a:t>
            </a:r>
            <a:r>
              <a:rPr lang="en-CA" dirty="0" err="1"/>
              <a:t>n</a:t>
            </a:r>
            <a:r>
              <a:rPr lang="en-CA" baseline="-25000" dirty="0" err="1"/>
              <a:t>ij</a:t>
            </a:r>
            <a:r>
              <a:rPr lang="en-CA" dirty="0"/>
              <a:t> / </a:t>
            </a:r>
            <a:r>
              <a:rPr lang="en-CA" dirty="0" err="1"/>
              <a:t>n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width ~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cond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freq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|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,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ikj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ij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endParaRPr lang="en-CA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 Area ~ cell frequency,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ijk</a:t>
            </a:r>
            <a:endParaRPr lang="en-CA" baseline="-25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301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FCAFE-9AC5-67F1-BD34-E48113FB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Goodness of fit tests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BAAF2-8625-B620-7112-A7267F07B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90121-0A64-9728-3894-3B2556554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171428" cy="2038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0BEF7-B203-F0D1-1A21-F7A24F87E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63" y="3638295"/>
            <a:ext cx="8171428" cy="1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455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1E331-37F4-3DF3-30D7-A8359E76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Nested models &amp; ANOVA-type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63997-3F0C-39D4-9AC0-047DF633D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/>
              <a:t>Two models, M</a:t>
            </a:r>
            <a:r>
              <a:rPr lang="en-CA" sz="2000" baseline="-25000" dirty="0"/>
              <a:t>1</a:t>
            </a:r>
            <a:r>
              <a:rPr lang="en-CA" sz="2000" dirty="0"/>
              <a:t> and M</a:t>
            </a:r>
            <a:r>
              <a:rPr lang="en-CA" sz="2000" baseline="-25000" dirty="0"/>
              <a:t>2</a:t>
            </a:r>
            <a:r>
              <a:rPr lang="en-CA" sz="2000" dirty="0"/>
              <a:t> are </a:t>
            </a:r>
            <a:r>
              <a:rPr lang="en-CA" sz="2000" dirty="0">
                <a:solidFill>
                  <a:srgbClr val="0070C0"/>
                </a:solidFill>
              </a:rPr>
              <a:t>nested</a:t>
            </a:r>
            <a:r>
              <a:rPr lang="en-CA" sz="2000" dirty="0"/>
              <a:t> when one (say, M</a:t>
            </a:r>
            <a:r>
              <a:rPr lang="en-CA" sz="2000" baseline="-25000" dirty="0"/>
              <a:t>2</a:t>
            </a:r>
            <a:r>
              <a:rPr lang="en-CA" sz="2000" dirty="0"/>
              <a:t>) is a special case of the other</a:t>
            </a:r>
          </a:p>
          <a:p>
            <a:r>
              <a:rPr lang="en-CA" sz="2000" dirty="0"/>
              <a:t>Model M</a:t>
            </a:r>
            <a:r>
              <a:rPr lang="en-CA" sz="2000" baseline="-25000" dirty="0"/>
              <a:t>2</a:t>
            </a:r>
            <a:r>
              <a:rPr lang="en-CA" sz="2000" dirty="0"/>
              <a:t> (w/ </a:t>
            </a:r>
            <a:r>
              <a:rPr lang="en-CA" sz="2000" dirty="0">
                <a:sym typeface="Symbol" panose="05050102010706020507" pitchFamily="18" charset="2"/>
              </a:rPr>
              <a:t>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</a:t>
            </a:r>
            <a:r>
              <a:rPr lang="en-CA" sz="2000" dirty="0" err="1">
                <a:sym typeface="Symbol" panose="05050102010706020507" pitchFamily="18" charset="2"/>
              </a:rPr>
              <a:t>df</a:t>
            </a:r>
            <a:r>
              <a:rPr lang="en-CA" sz="2000" dirty="0">
                <a:sym typeface="Symbol" panose="05050102010706020507" pitchFamily="18" charset="2"/>
              </a:rPr>
              <a:t>) fits a subset of the parameters  of 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(w/ 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</a:t>
            </a:r>
            <a:r>
              <a:rPr lang="en-CA" sz="2000" dirty="0" err="1">
                <a:sym typeface="Symbol" panose="05050102010706020507" pitchFamily="18" charset="2"/>
              </a:rPr>
              <a:t>df</a:t>
            </a:r>
            <a:r>
              <a:rPr lang="en-CA" sz="2000" dirty="0">
                <a:sym typeface="Symbol" panose="05050102010706020507" pitchFamily="18" charset="2"/>
              </a:rPr>
              <a:t>)</a:t>
            </a:r>
          </a:p>
          <a:p>
            <a:r>
              <a:rPr lang="en-CA" sz="2000" dirty="0">
                <a:sym typeface="Symbol" panose="05050102010706020507" pitchFamily="18" charset="2"/>
              </a:rPr>
              <a:t>M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is more 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restrictive</a:t>
            </a:r>
            <a:r>
              <a:rPr lang="en-CA" sz="2000" dirty="0">
                <a:sym typeface="Symbol" panose="05050102010706020507" pitchFamily="18" charset="2"/>
              </a:rPr>
              <a:t> – cannot fit better than 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: </a:t>
            </a:r>
            <a:r>
              <a:rPr lang="en-CA" sz="2000" i="1" dirty="0">
                <a:sym typeface="Symbol" panose="05050102010706020507" pitchFamily="18" charset="2"/>
              </a:rPr>
              <a:t>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(M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) ≥ </a:t>
            </a:r>
            <a:r>
              <a:rPr lang="en-CA" sz="2000" i="1" dirty="0">
                <a:sym typeface="Symbol" panose="05050102010706020507" pitchFamily="18" charset="2"/>
              </a:rPr>
              <a:t>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(M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)</a:t>
            </a:r>
          </a:p>
          <a:p>
            <a:r>
              <a:rPr lang="en-CA" sz="2000" dirty="0">
                <a:sym typeface="Symbol" panose="05050102010706020507" pitchFamily="18" charset="2"/>
              </a:rPr>
              <a:t>The least restrictive model is the 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saturated</a:t>
            </a:r>
            <a:r>
              <a:rPr lang="en-CA" sz="2000" dirty="0">
                <a:sym typeface="Symbol" panose="05050102010706020507" pitchFamily="18" charset="2"/>
              </a:rPr>
              <a:t> model [ABC …], w/ </a:t>
            </a:r>
            <a:r>
              <a:rPr lang="en-CA" sz="2000" i="1" dirty="0">
                <a:sym typeface="Symbol" panose="05050102010706020507" pitchFamily="18" charset="2"/>
              </a:rPr>
              <a:t>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= 0</a:t>
            </a:r>
          </a:p>
          <a:p>
            <a:endParaRPr lang="en-CA" sz="2000" dirty="0"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CA" sz="2000" dirty="0">
                <a:sym typeface="Symbol" panose="05050102010706020507" pitchFamily="18" charset="2"/>
              </a:rPr>
              <a:t>Therefore, we can test the 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difference in G</a:t>
            </a:r>
            <a:r>
              <a:rPr lang="en-CA" sz="2000" baseline="30000" dirty="0">
                <a:solidFill>
                  <a:srgbClr val="0070C0"/>
                </a:solidFill>
                <a:sym typeface="Symbol" panose="05050102010706020507" pitchFamily="18" charset="2"/>
              </a:rPr>
              <a:t>2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 </a:t>
            </a:r>
            <a:r>
              <a:rPr lang="en-CA" sz="2000" dirty="0">
                <a:sym typeface="Symbol" panose="05050102010706020507" pitchFamily="18" charset="2"/>
              </a:rPr>
              <a:t>as a specific test of the added restrictions in M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compared to 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.</a:t>
            </a:r>
          </a:p>
          <a:p>
            <a:r>
              <a:rPr lang="en-CA" sz="2000" dirty="0">
                <a:sym typeface="Symbol" panose="05050102010706020507" pitchFamily="18" charset="2"/>
              </a:rPr>
              <a:t>This test has a 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distribution with </a:t>
            </a:r>
            <a:r>
              <a:rPr lang="en-CA" sz="2000" dirty="0" err="1">
                <a:sym typeface="Symbol" panose="05050102010706020507" pitchFamily="18" charset="2"/>
              </a:rPr>
              <a:t>df</a:t>
            </a:r>
            <a:r>
              <a:rPr lang="en-CA" sz="2000" dirty="0">
                <a:sym typeface="Symbol" panose="05050102010706020507" pitchFamily="18" charset="2"/>
              </a:rPr>
              <a:t> = 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 - 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</a:t>
            </a:r>
          </a:p>
          <a:p>
            <a:pPr marL="0" indent="0">
              <a:buNone/>
            </a:pP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DB78B-F6AD-5C59-0A38-9E4BCDE3A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7A524-16D4-D535-2D27-09C52A385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4800600"/>
            <a:ext cx="6742857" cy="1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161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18E2A-F71D-344F-F5BA-11FE98A1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Example: Berkeley admissions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A3D3-E83C-668A-390E-CCE08F99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B2E927-BCC1-9A66-E654-2B17F364E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02" y="1148864"/>
            <a:ext cx="8171428" cy="35523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022CB6-E10B-E72F-080A-A4DE61ADFE12}"/>
              </a:ext>
            </a:extLst>
          </p:cNvPr>
          <p:cNvSpPr txBox="1"/>
          <p:nvPr/>
        </p:nvSpPr>
        <p:spPr>
          <a:xfrm>
            <a:off x="486902" y="4887306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Only testing the </a:t>
            </a:r>
            <a:r>
              <a:rPr lang="en-CA" dirty="0">
                <a:solidFill>
                  <a:srgbClr val="0070C0"/>
                </a:solidFill>
              </a:rPr>
              <a:t>decrease</a:t>
            </a:r>
            <a:r>
              <a:rPr lang="en-CA" dirty="0"/>
              <a:t> in G</a:t>
            </a:r>
            <a:r>
              <a:rPr lang="en-CA" baseline="30000" dirty="0"/>
              <a:t>2</a:t>
            </a:r>
            <a:r>
              <a:rPr lang="en-CA" dirty="0"/>
              <a:t> from one model to the next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Here, each model is significantly better than the previous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Joint vs. all two-way: Does Admit depend on Dept and/or Gender?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Absolute fit of all 2-way model is not terrible.  Investigate this further!</a:t>
            </a:r>
          </a:p>
        </p:txBody>
      </p:sp>
    </p:spTree>
    <p:extLst>
      <p:ext uri="{BB962C8B-B14F-4D97-AF65-F5344CB8AC3E}">
        <p14:creationId xmlns:p14="http://schemas.microsoft.com/office/powerpoint/2010/main" val="24485983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1D18-742A-5445-A8EB-C7B047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Fitting these in 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AC35E1-D454-FC97-5006-E5C37021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282C4-7093-A9D6-FEBF-7221D5F7B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8171428" cy="157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6F6246-81D8-3E6D-65E8-320E541C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71800"/>
            <a:ext cx="8171428" cy="1219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C36AC8-F90F-D1CE-7F13-328E6794C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56321"/>
            <a:ext cx="8180952" cy="1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298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86CCA-1A59-DAA5-A557-BB9F0079E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Example: Berkeley admissions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47DAD5-F53C-A0F9-52A1-64122617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D30849-4A95-7AD5-3CD4-DC2181784B92}"/>
              </a:ext>
            </a:extLst>
          </p:cNvPr>
          <p:cNvSpPr txBox="1"/>
          <p:nvPr/>
        </p:nvSpPr>
        <p:spPr>
          <a:xfrm>
            <a:off x="457200" y="1118422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Fit the model of mutual independence, using </a:t>
            </a:r>
            <a:r>
              <a:rPr lang="en-CA" sz="2400" dirty="0" err="1"/>
              <a:t>loglm</a:t>
            </a:r>
            <a:r>
              <a:rPr lang="en-CA" sz="2400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70E5D-3AEB-FBCB-BEC4-B240C4C4FC86}"/>
              </a:ext>
            </a:extLst>
          </p:cNvPr>
          <p:cNvSpPr txBox="1"/>
          <p:nvPr/>
        </p:nvSpPr>
        <p:spPr>
          <a:xfrm>
            <a:off x="457200" y="1626275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berk.loglm0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~ Admit + Dept + Gender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~Admit + Dept + Gender,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2097.7 16  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2000.3 16       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4D758-2234-DCBE-A81A-2C1D2FC9DBDB}"/>
              </a:ext>
            </a:extLst>
          </p:cNvPr>
          <p:cNvSpPr txBox="1"/>
          <p:nvPr/>
        </p:nvSpPr>
        <p:spPr>
          <a:xfrm>
            <a:off x="457200" y="3881735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Conditional independence [AD] [AG]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D8A3F-9E79-E6B6-945B-F4AF25F030B8}"/>
              </a:ext>
            </a:extLst>
          </p:cNvPr>
          <p:cNvSpPr txBox="1"/>
          <p:nvPr/>
        </p:nvSpPr>
        <p:spPr>
          <a:xfrm>
            <a:off x="457200" y="4445675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berk.loglm1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~ Admit * (Dept + Gender)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~Admit * (Dept + Gender),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1148.9 10  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1015.7 10        0</a:t>
            </a:r>
          </a:p>
        </p:txBody>
      </p:sp>
    </p:spTree>
    <p:extLst>
      <p:ext uri="{BB962C8B-B14F-4D97-AF65-F5344CB8AC3E}">
        <p14:creationId xmlns:p14="http://schemas.microsoft.com/office/powerpoint/2010/main" val="1339236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120B4E-BFA9-FCB2-343B-08959BED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38084-56C0-CD99-0B62-99763DB9C8E2}"/>
              </a:ext>
            </a:extLst>
          </p:cNvPr>
          <p:cNvSpPr txBox="1"/>
          <p:nvPr/>
        </p:nvSpPr>
        <p:spPr>
          <a:xfrm>
            <a:off x="609600" y="838200"/>
            <a:ext cx="80772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berk.loglm2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~ Admit + (Dept * Gender)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berk.loglm2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~Admit + (Dept * Gender),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877.06 11  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797.70 11       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078D8-18F8-277D-4C16-CFDFA26B39B4}"/>
              </a:ext>
            </a:extLst>
          </p:cNvPr>
          <p:cNvSpPr txBox="1"/>
          <p:nvPr/>
        </p:nvSpPr>
        <p:spPr>
          <a:xfrm>
            <a:off x="685800" y="3759875"/>
            <a:ext cx="76962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berk.loglm3 &lt;-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~(</a:t>
            </a:r>
            <a:r>
              <a:rPr lang="en-CA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Admit+Dept+Gender</a:t>
            </a:r>
            <a:r>
              <a:rPr lang="en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)^2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berk.loglm3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~(Admit + Dept + Gender)^2,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20.204  5 0.0011441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18.823  5 0.0020740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0818A9-1B1A-063A-2F6F-E22B16465879}"/>
              </a:ext>
            </a:extLst>
          </p:cNvPr>
          <p:cNvSpPr txBox="1"/>
          <p:nvPr/>
        </p:nvSpPr>
        <p:spPr>
          <a:xfrm>
            <a:off x="685800" y="3810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Conditional independence, [AD] [AG]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F0CB8-252C-00CE-CE4F-9E3545FD7C83}"/>
              </a:ext>
            </a:extLst>
          </p:cNvPr>
          <p:cNvSpPr txBox="1"/>
          <p:nvPr/>
        </p:nvSpPr>
        <p:spPr>
          <a:xfrm>
            <a:off x="685800" y="319593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All two-way model, [AD] [AG] [DG]</a:t>
            </a:r>
          </a:p>
        </p:txBody>
      </p:sp>
    </p:spTree>
    <p:extLst>
      <p:ext uri="{BB962C8B-B14F-4D97-AF65-F5344CB8AC3E}">
        <p14:creationId xmlns:p14="http://schemas.microsoft.com/office/powerpoint/2010/main" val="19660889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D02348-6B95-DCBD-23F2-D3F67EC3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ANOVA tests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872C2-0684-6C26-6870-8F301D148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1D0FB-338B-C36F-A04C-043BD95B6B78}"/>
              </a:ext>
            </a:extLst>
          </p:cNvPr>
          <p:cNvSpPr txBox="1"/>
          <p:nvPr/>
        </p:nvSpPr>
        <p:spPr>
          <a:xfrm>
            <a:off x="457200" y="1676400"/>
            <a:ext cx="8229600" cy="35394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aov1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(berk.loglm0, berk.loglm1, berk.loglm3, test="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aov1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LR tests for hierarchical log-linear models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~Admit + Dept + Gender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~Admit * (Dept + Gender)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~(Admit + Dept + Gender)^2 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Deviance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Delta(Dev) Delta(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P(&gt; Delta(Dev)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   2097.671 16                                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   1148.901 10    948.770         6        0.00000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     20.204  5   1128.697         5        0.00000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Saturated    0.000  0     20.204         5        0.00114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CADC1-8B8D-CCC0-5C9E-870CE6E16D12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These are nested. Compare with </a:t>
            </a:r>
            <a:r>
              <a:rPr lang="en-CA" sz="24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sz="24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45B52-8946-B624-A979-FFC812FD8D1C}"/>
              </a:ext>
            </a:extLst>
          </p:cNvPr>
          <p:cNvSpPr txBox="1"/>
          <p:nvPr/>
        </p:nvSpPr>
        <p:spPr>
          <a:xfrm>
            <a:off x="533400" y="5715000"/>
            <a:ext cx="815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These are tests of </a:t>
            </a:r>
            <a:r>
              <a:rPr lang="en-CA" sz="2000" dirty="0">
                <a:solidFill>
                  <a:srgbClr val="0070C0"/>
                </a:solidFill>
              </a:rPr>
              <a:t>relative fit</a:t>
            </a:r>
            <a:r>
              <a:rPr lang="en-CA" sz="2000" dirty="0"/>
              <a:t>, </a:t>
            </a:r>
            <a:r>
              <a:rPr lang="en-CA" sz="2000" dirty="0">
                <a:sym typeface="Symbol" panose="05050102010706020507" pitchFamily="18" charset="2"/>
              </a:rPr>
              <a:t>G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= </a:t>
            </a:r>
            <a:r>
              <a:rPr lang="en-CA" sz="2000" dirty="0"/>
              <a:t> G</a:t>
            </a:r>
            <a:r>
              <a:rPr lang="en-CA" sz="2000" baseline="30000" dirty="0"/>
              <a:t>2</a:t>
            </a:r>
            <a:r>
              <a:rPr lang="en-CA" sz="2000" dirty="0"/>
              <a:t> (M</a:t>
            </a:r>
            <a:r>
              <a:rPr lang="en-CA" sz="2000" baseline="-25000" dirty="0"/>
              <a:t>i</a:t>
            </a:r>
            <a:r>
              <a:rPr lang="en-CA" sz="2000" dirty="0"/>
              <a:t> | M</a:t>
            </a:r>
            <a:r>
              <a:rPr lang="en-CA" sz="2000" baseline="-25000" dirty="0"/>
              <a:t>i-1</a:t>
            </a:r>
            <a:r>
              <a:rPr lang="en-CA" sz="2000" dirty="0"/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6071592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EA692-2F92-2315-C6A5-6A5657C7F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LRstats</a:t>
            </a:r>
            <a:r>
              <a:rPr lang="en-CA" dirty="0"/>
              <a:t>: AIC &amp; BIC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C46FA9-0563-C9A2-2E4A-EBE3A0082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3F93B-D1A1-C14D-4E2F-D35AABFA0BFD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CA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gives one-line summaries of a collection of models</a:t>
            </a:r>
          </a:p>
          <a:p>
            <a:r>
              <a:rPr lang="en-CA" dirty="0"/>
              <a:t>These are tests of </a:t>
            </a:r>
            <a:r>
              <a:rPr lang="en-CA" dirty="0">
                <a:solidFill>
                  <a:srgbClr val="0070C0"/>
                </a:solidFill>
              </a:rPr>
              <a:t>absolute</a:t>
            </a:r>
            <a:r>
              <a:rPr lang="en-CA" dirty="0"/>
              <a:t> goodness of fit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39635-6DD8-BF8B-FBE3-3DE3F4E280BD}"/>
              </a:ext>
            </a:extLst>
          </p:cNvPr>
          <p:cNvSpPr txBox="1"/>
          <p:nvPr/>
        </p:nvSpPr>
        <p:spPr>
          <a:xfrm>
            <a:off x="533400" y="2128680"/>
            <a:ext cx="8153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(berk.loglm0, berk.loglm1, berk.loglm2, berk.loglm3)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summary table: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AIC  BIC LR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berk.loglm0 2273 2282     2098 16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berk.loglm1 1336 1352     1149 10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berk.loglm2 1062 1077      877 11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berk.loglm3  217  240       20  5     0.0011 **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D280B-9121-CD14-0105-AF60B036F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47" y="4472184"/>
            <a:ext cx="8161905" cy="20095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64CAFC-9420-A4A0-D1C2-FD9C51F2B59E}"/>
              </a:ext>
            </a:extLst>
          </p:cNvPr>
          <p:cNvSpPr/>
          <p:nvPr/>
        </p:nvSpPr>
        <p:spPr>
          <a:xfrm>
            <a:off x="1828800" y="2597446"/>
            <a:ext cx="1142999" cy="11588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946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F842-BA39-3452-63F6-74560B43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Visual fitting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BB99DA-6FF6-F67B-6B94-F3D7E6CC7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Each mosaic shows:</a:t>
            </a:r>
          </a:p>
          <a:p>
            <a:pPr lvl="1"/>
            <a:r>
              <a:rPr lang="en-CA" sz="2000" dirty="0"/>
              <a:t>The DATA – size of tiles</a:t>
            </a:r>
          </a:p>
          <a:p>
            <a:pPr lvl="1"/>
            <a:r>
              <a:rPr lang="en-CA" sz="2000" dirty="0"/>
              <a:t>(some) marginal frequencies – initial splits (visual grouping)</a:t>
            </a:r>
          </a:p>
          <a:p>
            <a:pPr lvl="1"/>
            <a:r>
              <a:rPr lang="en-CA" sz="2000" dirty="0"/>
              <a:t>RESIDUALS (shading) – what associations have been omitted?</a:t>
            </a:r>
          </a:p>
          <a:p>
            <a:r>
              <a:rPr lang="en-CA" sz="2400" dirty="0"/>
              <a:t>Visual fitting</a:t>
            </a:r>
          </a:p>
          <a:p>
            <a:pPr lvl="1"/>
            <a:r>
              <a:rPr lang="en-CA" sz="2000" dirty="0"/>
              <a:t>Start with a simple model: mutual independence or joint independence for response models</a:t>
            </a:r>
          </a:p>
          <a:p>
            <a:pPr lvl="1"/>
            <a:r>
              <a:rPr lang="en-CA" sz="2000" dirty="0"/>
              <a:t>Pattern of residuals: suggest a better model </a:t>
            </a:r>
            <a:r>
              <a:rPr lang="en-CA" sz="2000" dirty="0">
                <a:sym typeface="Symbol" panose="05050102010706020507" pitchFamily="18" charset="2"/>
              </a:rPr>
              <a:t> smaller residuals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Add terms:  smaller residuals, less shading: “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cleaning the mosaic</a:t>
            </a:r>
            <a:r>
              <a:rPr lang="en-CA" sz="2000" dirty="0">
                <a:sym typeface="Symbol" panose="05050102010706020507" pitchFamily="18" charset="2"/>
              </a:rPr>
              <a:t>”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Good fitting model will have mostly unshaded tiles</a:t>
            </a: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2AC754-D333-DE72-594F-5483A4EB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1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D2CB-5B0D-3FC9-608A-48DD689D6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Predictor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11B60F-9A0C-24EA-72CF-3CADC24D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A14D6-490E-68F7-BF32-E07AD33ED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038095" cy="511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F09E9D-D6EE-C4EB-59E7-ED9797E5F9DB}"/>
              </a:ext>
            </a:extLst>
          </p:cNvPr>
          <p:cNvSpPr txBox="1"/>
          <p:nvPr/>
        </p:nvSpPr>
        <p:spPr>
          <a:xfrm>
            <a:off x="4782052" y="2313061"/>
            <a:ext cx="3542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response models, the mosaic of the predictors gives a graphic summary of </a:t>
            </a:r>
            <a:r>
              <a:rPr lang="en-CA" dirty="0">
                <a:solidFill>
                  <a:srgbClr val="0070C0"/>
                </a:solidFill>
              </a:rPr>
              <a:t>background</a:t>
            </a:r>
            <a:r>
              <a:rPr lang="en-CA" dirty="0"/>
              <a:t> variables</a:t>
            </a:r>
          </a:p>
        </p:txBody>
      </p:sp>
    </p:spTree>
    <p:extLst>
      <p:ext uri="{BB962C8B-B14F-4D97-AF65-F5344CB8AC3E}">
        <p14:creationId xmlns:p14="http://schemas.microsoft.com/office/powerpoint/2010/main" val="3905625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8D6B-2E52-BC93-6E38-F4381445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basic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7A1F-7444-211D-A639-5ABFD6F1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B5D10-180D-F8F7-24DB-3880F45D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095238" cy="4095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07EC0A-F265-BDBD-3647-8D53E19DE0EC}"/>
              </a:ext>
            </a:extLst>
          </p:cNvPr>
          <p:cNvSpPr txBox="1"/>
          <p:nvPr/>
        </p:nvSpPr>
        <p:spPr>
          <a:xfrm>
            <a:off x="4876800" y="1564192"/>
            <a:ext cx="37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Gender  x Admit x Dept frequencies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8DF39-0884-A464-46A3-39C89A3E580C}"/>
              </a:ext>
            </a:extLst>
          </p:cNvPr>
          <p:cNvSpPr txBox="1"/>
          <p:nvPr/>
        </p:nvSpPr>
        <p:spPr>
          <a:xfrm>
            <a:off x="476762" y="2514552"/>
            <a:ext cx="41910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Area proportional display for an n-way table</a:t>
            </a:r>
          </a:p>
          <a:p>
            <a:endParaRPr lang="en-CA" dirty="0"/>
          </a:p>
          <a:p>
            <a:r>
              <a:rPr lang="en-CA" dirty="0"/>
              <a:t>Tiles: recursive splits of a unit square, alternating H, V</a:t>
            </a:r>
          </a:p>
          <a:p>
            <a:endParaRPr lang="en-CA" dirty="0"/>
          </a:p>
          <a:p>
            <a:r>
              <a:rPr lang="en-CA" dirty="0"/>
              <a:t>V</a:t>
            </a:r>
            <a:r>
              <a:rPr lang="en-CA" baseline="-25000" dirty="0"/>
              <a:t>1</a:t>
            </a:r>
            <a:r>
              <a:rPr lang="en-CA" dirty="0"/>
              <a:t>: width ~ marginal frequencies, n 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/>
              <a:t>V</a:t>
            </a:r>
            <a:r>
              <a:rPr lang="en-CA" baseline="-25000" dirty="0"/>
              <a:t>2</a:t>
            </a:r>
            <a:r>
              <a:rPr lang="en-CA" dirty="0"/>
              <a:t>: height ~ </a:t>
            </a:r>
            <a:r>
              <a:rPr lang="en-CA" dirty="0" err="1"/>
              <a:t>cond</a:t>
            </a:r>
            <a:r>
              <a:rPr lang="en-CA" dirty="0"/>
              <a:t> </a:t>
            </a:r>
            <a:r>
              <a:rPr lang="en-CA" dirty="0" err="1"/>
              <a:t>freq</a:t>
            </a:r>
            <a:r>
              <a:rPr lang="en-CA" dirty="0"/>
              <a:t>:  V</a:t>
            </a:r>
            <a:r>
              <a:rPr lang="en-CA" baseline="-25000" dirty="0"/>
              <a:t>2</a:t>
            </a:r>
            <a:r>
              <a:rPr lang="en-CA" dirty="0"/>
              <a:t>| V</a:t>
            </a:r>
            <a:r>
              <a:rPr lang="en-CA" baseline="-25000" dirty="0"/>
              <a:t>1 </a:t>
            </a:r>
            <a:r>
              <a:rPr lang="en-CA" dirty="0"/>
              <a:t>= </a:t>
            </a:r>
            <a:r>
              <a:rPr lang="en-CA" dirty="0" err="1"/>
              <a:t>n</a:t>
            </a:r>
            <a:r>
              <a:rPr lang="en-CA" baseline="-25000" dirty="0" err="1"/>
              <a:t>ij</a:t>
            </a:r>
            <a:r>
              <a:rPr lang="en-CA" dirty="0"/>
              <a:t> / </a:t>
            </a:r>
            <a:r>
              <a:rPr lang="en-CA" dirty="0" err="1"/>
              <a:t>n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/>
              <a:t>V</a:t>
            </a:r>
            <a:r>
              <a:rPr lang="en-CA" baseline="-25000" dirty="0"/>
              <a:t>3</a:t>
            </a:r>
            <a:r>
              <a:rPr lang="en-CA" dirty="0"/>
              <a:t>: width ~ </a:t>
            </a:r>
            <a:r>
              <a:rPr lang="en-CA" dirty="0" err="1"/>
              <a:t>cond</a:t>
            </a:r>
            <a:r>
              <a:rPr lang="en-CA" dirty="0"/>
              <a:t> </a:t>
            </a:r>
            <a:r>
              <a:rPr lang="en-CA" dirty="0" err="1"/>
              <a:t>freq</a:t>
            </a:r>
            <a:r>
              <a:rPr lang="en-CA" dirty="0"/>
              <a:t>: V</a:t>
            </a:r>
            <a:r>
              <a:rPr lang="en-CA" baseline="-25000" dirty="0"/>
              <a:t>3</a:t>
            </a:r>
            <a:r>
              <a:rPr lang="en-CA" dirty="0"/>
              <a:t> | V</a:t>
            </a:r>
            <a:r>
              <a:rPr lang="en-CA" baseline="-25000" dirty="0"/>
              <a:t>1</a:t>
            </a:r>
            <a:r>
              <a:rPr lang="en-CA" dirty="0"/>
              <a:t>, V</a:t>
            </a:r>
            <a:r>
              <a:rPr lang="en-CA" baseline="-25000" dirty="0"/>
              <a:t>2</a:t>
            </a:r>
            <a:r>
              <a:rPr lang="en-CA" dirty="0"/>
              <a:t> = </a:t>
            </a:r>
            <a:r>
              <a:rPr lang="en-CA" dirty="0" err="1"/>
              <a:t>n</a:t>
            </a:r>
            <a:r>
              <a:rPr lang="en-CA" baseline="-25000" dirty="0" err="1"/>
              <a:t>ikj</a:t>
            </a:r>
            <a:r>
              <a:rPr lang="en-CA" dirty="0"/>
              <a:t> / </a:t>
            </a:r>
            <a:r>
              <a:rPr lang="en-CA" dirty="0" err="1"/>
              <a:t>n</a:t>
            </a:r>
            <a:r>
              <a:rPr lang="en-CA" baseline="-25000" dirty="0" err="1"/>
              <a:t>ij</a:t>
            </a:r>
            <a:r>
              <a:rPr lang="en-CA" baseline="-25000" dirty="0"/>
              <a:t>+</a:t>
            </a:r>
          </a:p>
          <a:p>
            <a:endParaRPr lang="en-CA" dirty="0"/>
          </a:p>
          <a:p>
            <a:r>
              <a:rPr lang="en-CA" dirty="0">
                <a:sym typeface="Symbol" panose="05050102010706020507" pitchFamily="18" charset="2"/>
              </a:rPr>
              <a:t> Area ~ cell frequency, </a:t>
            </a:r>
            <a:r>
              <a:rPr lang="en-CA" dirty="0" err="1">
                <a:sym typeface="Symbol" panose="05050102010706020507" pitchFamily="18" charset="2"/>
              </a:rPr>
              <a:t>n</a:t>
            </a:r>
            <a:r>
              <a:rPr lang="en-CA" baseline="-25000" dirty="0" err="1">
                <a:sym typeface="Symbol" panose="05050102010706020507" pitchFamily="18" charset="2"/>
              </a:rPr>
              <a:t>ijk</a:t>
            </a:r>
            <a:endParaRPr lang="en-CA" baseline="-25000" dirty="0"/>
          </a:p>
        </p:txBody>
      </p:sp>
    </p:spTree>
    <p:extLst>
      <p:ext uri="{BB962C8B-B14F-4D97-AF65-F5344CB8AC3E}">
        <p14:creationId xmlns:p14="http://schemas.microsoft.com/office/powerpoint/2010/main" val="4093336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542565-6756-0A29-B519-EF552ECD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Baseline response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751B-ACD0-FED1-5489-1B79B23D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D15645-E58E-0AD6-6512-F32A3C24C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67495"/>
            <a:ext cx="4752381" cy="4761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4F9D02-2E3B-F3B3-236D-E1AAE217BFDE}"/>
              </a:ext>
            </a:extLst>
          </p:cNvPr>
          <p:cNvSpPr txBox="1"/>
          <p:nvPr/>
        </p:nvSpPr>
        <p:spPr>
          <a:xfrm>
            <a:off x="533400" y="1106269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the Berkeley data, start with the model of </a:t>
            </a:r>
            <a:r>
              <a:rPr lang="en-CA" dirty="0">
                <a:solidFill>
                  <a:srgbClr val="0070C0"/>
                </a:solidFill>
              </a:rPr>
              <a:t>joint independence</a:t>
            </a:r>
            <a:r>
              <a:rPr lang="en-CA" dirty="0"/>
              <a:t>, [A][DG]</a:t>
            </a:r>
          </a:p>
          <a:p>
            <a:r>
              <a:rPr lang="en-CA" dirty="0"/>
              <a:t>Fits badly: G</a:t>
            </a:r>
            <a:r>
              <a:rPr lang="en-CA" baseline="30000" dirty="0"/>
              <a:t>2</a:t>
            </a:r>
            <a:r>
              <a:rPr lang="en-CA" dirty="0"/>
              <a:t> </a:t>
            </a:r>
            <a:r>
              <a:rPr lang="en-CA" baseline="-25000" dirty="0"/>
              <a:t>(11) </a:t>
            </a:r>
            <a:r>
              <a:rPr lang="en-CA" dirty="0"/>
              <a:t>= 877.1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75080E-1DE0-75B9-DBCD-EB2220C6589E}"/>
              </a:ext>
            </a:extLst>
          </p:cNvPr>
          <p:cNvSpPr txBox="1"/>
          <p:nvPr/>
        </p:nvSpPr>
        <p:spPr>
          <a:xfrm>
            <a:off x="5638800" y="237488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is the </a:t>
            </a:r>
            <a:r>
              <a:rPr lang="en-CA" dirty="0">
                <a:solidFill>
                  <a:srgbClr val="0070C0"/>
                </a:solidFill>
              </a:rPr>
              <a:t>null, </a:t>
            </a:r>
            <a:r>
              <a:rPr lang="en-CA" dirty="0"/>
              <a:t>or</a:t>
            </a:r>
            <a:r>
              <a:rPr lang="en-CA" dirty="0">
                <a:solidFill>
                  <a:srgbClr val="0070C0"/>
                </a:solidFill>
              </a:rPr>
              <a:t> baseline </a:t>
            </a:r>
            <a:r>
              <a:rPr lang="en-CA" dirty="0"/>
              <a:t>model when Admit is the response variable.</a:t>
            </a:r>
          </a:p>
          <a:p>
            <a:endParaRPr lang="en-CA" dirty="0"/>
          </a:p>
          <a:p>
            <a:r>
              <a:rPr lang="en-CA" dirty="0"/>
              <a:t>Allows/fits assoc. of [Dept Gender], not shown in shading</a:t>
            </a:r>
          </a:p>
          <a:p>
            <a:endParaRPr lang="en-CA" dirty="0"/>
          </a:p>
          <a:p>
            <a:r>
              <a:rPr lang="en-CA" dirty="0"/>
              <a:t>Remaining shading suggests:</a:t>
            </a:r>
          </a:p>
          <a:p>
            <a:r>
              <a:rPr lang="en-CA" dirty="0"/>
              <a:t>[AD] : Admit varies w/ Dept</a:t>
            </a:r>
          </a:p>
          <a:p>
            <a:r>
              <a:rPr lang="en-CA" dirty="0"/>
              <a:t>[AG] : Admit varies w/ Gender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9357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2E090D-CB4D-1B71-500D-090A09DF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Add an association term…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17A17-191F-C8AC-7195-612958091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AE297-8B9A-E6B3-B97E-AE1F0DA69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71" y="1419857"/>
            <a:ext cx="8142857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61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1B5DB-1C07-4D40-8491-B7350CFA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Double decker plots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0E4E1B-F5C3-41F2-46E5-C517821C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BC877-16DB-F3DD-BBE3-0522930EC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65874"/>
            <a:ext cx="5695238" cy="3590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F18E0-84CA-1F18-71C4-5D70CE5037B7}"/>
              </a:ext>
            </a:extLst>
          </p:cNvPr>
          <p:cNvSpPr txBox="1"/>
          <p:nvPr/>
        </p:nvSpPr>
        <p:spPr>
          <a:xfrm>
            <a:off x="457200" y="121920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Visualize dependence of one </a:t>
            </a:r>
            <a:r>
              <a:rPr lang="en-CA" sz="1600" dirty="0">
                <a:solidFill>
                  <a:srgbClr val="0070C0"/>
                </a:solidFill>
              </a:rPr>
              <a:t>response</a:t>
            </a:r>
            <a:r>
              <a:rPr lang="en-CA" sz="1600" dirty="0"/>
              <a:t> variable (typically binary) on combinations of predictors</a:t>
            </a:r>
          </a:p>
          <a:p>
            <a:r>
              <a:rPr lang="en-CA" sz="1600" dirty="0"/>
              <a:t>Formally: mosaic plots with vertical splits for all predictors, </a:t>
            </a:r>
            <a:r>
              <a:rPr lang="en-CA" sz="1600" dirty="0">
                <a:solidFill>
                  <a:srgbClr val="FF0000"/>
                </a:solidFill>
              </a:rPr>
              <a:t>highlighting</a:t>
            </a:r>
            <a:r>
              <a:rPr lang="en-CA" sz="1600" dirty="0"/>
              <a:t> the response by shading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623-0A9C-1C5D-CC34-6901D69946EE}"/>
              </a:ext>
            </a:extLst>
          </p:cNvPr>
          <p:cNvSpPr txBox="1"/>
          <p:nvPr/>
        </p:nvSpPr>
        <p:spPr>
          <a:xfrm>
            <a:off x="457200" y="2209800"/>
            <a:ext cx="81534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doubledecker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(Admit ~ Dept + Gender, data =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[2:1, ,])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522339-62F6-D9E5-0B8A-B04747EDD327}"/>
              </a:ext>
            </a:extLst>
          </p:cNvPr>
          <p:cNvSpPr txBox="1"/>
          <p:nvPr/>
        </p:nvSpPr>
        <p:spPr>
          <a:xfrm>
            <a:off x="7086600" y="5943600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DDAR Fig 5.34, p 211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2A4A6E-9AB5-A9DA-46F4-C539CE0DE20E}"/>
              </a:ext>
            </a:extLst>
          </p:cNvPr>
          <p:cNvSpPr txBox="1"/>
          <p:nvPr/>
        </p:nvSpPr>
        <p:spPr>
          <a:xfrm>
            <a:off x="6629400" y="2971800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 exploratory plot</a:t>
            </a:r>
          </a:p>
          <a:p>
            <a:endParaRPr lang="en-CA" dirty="0"/>
          </a:p>
          <a:p>
            <a:r>
              <a:rPr lang="en-CA" dirty="0"/>
              <a:t>Highlights the M-F </a:t>
            </a:r>
            <a:r>
              <a:rPr lang="en-CA" dirty="0" err="1"/>
              <a:t>diff</a:t>
            </a:r>
            <a:r>
              <a:rPr lang="en-CA" baseline="30000" dirty="0" err="1"/>
              <a:t>ce</a:t>
            </a:r>
            <a:r>
              <a:rPr lang="en-CA" dirty="0"/>
              <a:t>  in Admit for Dept 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5BB830F-1A77-A90E-669A-26552E66B420}"/>
              </a:ext>
            </a:extLst>
          </p:cNvPr>
          <p:cNvSpPr/>
          <p:nvPr/>
        </p:nvSpPr>
        <p:spPr>
          <a:xfrm>
            <a:off x="914400" y="3293851"/>
            <a:ext cx="1828800" cy="8332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744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F7D7B8D-EF99-4CA1-AB1E-4C0C04740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917370"/>
            <a:ext cx="9143999" cy="3940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227CD7-8146-44FF-0C7B-B74CE5DFC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4559523"/>
            <a:ext cx="8176104" cy="123644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dirty="0"/>
              <a:t>Survival on the </a:t>
            </a:r>
            <a:r>
              <a:rPr lang="en-US" sz="6000" i="1" dirty="0"/>
              <a:t>Titanic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E748F-FD22-8B8E-25C3-DB2F4C9EC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836" y="5795963"/>
            <a:ext cx="8176104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bg1"/>
                </a:solidFill>
              </a:rPr>
              <a:t>An epic data set, revealed with loglinear models</a:t>
            </a:r>
          </a:p>
        </p:txBody>
      </p:sp>
      <p:pic>
        <p:nvPicPr>
          <p:cNvPr id="7" name="Picture 6" descr="A picture containing text, outdoor, watercraft, boat&#10;&#10;Description automatically generated">
            <a:extLst>
              <a:ext uri="{FF2B5EF4-FFF2-40B4-BE49-F238E27FC236}">
                <a16:creationId xmlns:a16="http://schemas.microsoft.com/office/drawing/2014/main" id="{F4948D81-CF04-7D2C-1F29-5FE6438EDE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6"/>
          <a:stretch/>
        </p:blipFill>
        <p:spPr>
          <a:xfrm>
            <a:off x="20" y="1"/>
            <a:ext cx="9143979" cy="42394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DDA48D-5917-EB36-35C9-187D33BD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bg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63</a:t>
            </a:fld>
            <a:endParaRPr lang="en-US">
              <a:solidFill>
                <a:schemeClr val="bg1">
                  <a:alpha val="8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3033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1879-175D-D364-7A0E-06C905DC5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4-way tables: Survival on the </a:t>
            </a:r>
            <a:r>
              <a:rPr lang="en-CA" i="1" dirty="0"/>
              <a:t>Titanic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DAF962-2BE8-356A-60CA-B3974991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BFDF35-33AD-B930-B7F5-0A5A36E6BAFB}"/>
              </a:ext>
            </a:extLst>
          </p:cNvPr>
          <p:cNvSpPr txBox="1"/>
          <p:nvPr/>
        </p:nvSpPr>
        <p:spPr>
          <a:xfrm>
            <a:off x="457200" y="12192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Data on the fate of passengers &amp; crew on the HMS </a:t>
            </a:r>
            <a:r>
              <a:rPr lang="en-CA" sz="2000" i="1" dirty="0"/>
              <a:t>Titanic</a:t>
            </a:r>
            <a:r>
              <a:rPr lang="en-CA" sz="2000" dirty="0"/>
              <a:t>: a 4 × 2 × 2 × 2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750336-F7D5-55A4-FC20-82418B05C050}"/>
              </a:ext>
            </a:extLst>
          </p:cNvPr>
          <p:cNvSpPr txBox="1"/>
          <p:nvPr/>
        </p:nvSpPr>
        <p:spPr>
          <a:xfrm>
            <a:off x="533400" y="1905000"/>
            <a:ext cx="81534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data(Titanic, package=“datasets”)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str(Titanic)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'table' num [1:4, 1:2, 1:2, 1:2] 0 0 35 0 0 0 17 0 118 154 ...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(*, "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")=List of 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Class   : chr [1:4] "1st" "2nd" "3rd" "Crew"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Sex     : chr [1:2] "Male" "Female"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Age     : chr [1:2] "Child" "Adult"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Survived: chr [1:2] "No" "Yes"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EB161-0638-9855-1D51-D66464A48F17}"/>
              </a:ext>
            </a:extLst>
          </p:cNvPr>
          <p:cNvSpPr txBox="1"/>
          <p:nvPr/>
        </p:nvSpPr>
        <p:spPr>
          <a:xfrm>
            <a:off x="533400" y="3962400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What proportion survived?  Ans: 711/2201 = 32.3%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3830C-E872-C2ED-E9B5-46456BAAB17D}"/>
              </a:ext>
            </a:extLst>
          </p:cNvPr>
          <p:cNvSpPr txBox="1"/>
          <p:nvPr/>
        </p:nvSpPr>
        <p:spPr>
          <a:xfrm>
            <a:off x="533400" y="4495800"/>
            <a:ext cx="80010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addmargins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(Titanic, 4))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Survived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No  Yes  Sum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1490  711 2201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(Titanic, 4) / sum(Titanic)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Survived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No   Yes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0.677 0.323 </a:t>
            </a:r>
          </a:p>
        </p:txBody>
      </p:sp>
    </p:spTree>
    <p:extLst>
      <p:ext uri="{BB962C8B-B14F-4D97-AF65-F5344CB8AC3E}">
        <p14:creationId xmlns:p14="http://schemas.microsoft.com/office/powerpoint/2010/main" val="11820342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DD9C-7E48-503A-21A5-E1A0B230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Zero cells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176F40-53E9-47AF-304A-B9755DBA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1D0CE7-4F6C-F4A9-2BCA-4F2A3F2BDF74}"/>
              </a:ext>
            </a:extLst>
          </p:cNvPr>
          <p:cNvSpPr txBox="1"/>
          <p:nvPr/>
        </p:nvSpPr>
        <p:spPr>
          <a:xfrm>
            <a:off x="457200" y="1216744"/>
            <a:ext cx="8229600" cy="304698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structable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(Titanic)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Sex      Male     Female    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Survived   No Yes     No Yes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Class Age                               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1st   Child             0   5      0   1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118  57      4 140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2nd   Child             0  11      0  13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154  14     13  80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3rd   Child            35  13     17  14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387  75     89  76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Crew  Child             0   0      0   0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670 192      3  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3E49EB-7633-EC70-DA64-69852708F9AA}"/>
              </a:ext>
            </a:extLst>
          </p:cNvPr>
          <p:cNvSpPr txBox="1"/>
          <p:nvPr/>
        </p:nvSpPr>
        <p:spPr>
          <a:xfrm>
            <a:off x="533400" y="4558699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Two types of zero cells: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70C0"/>
                </a:solidFill>
              </a:rPr>
              <a:t>Structural zeros</a:t>
            </a:r>
            <a:r>
              <a:rPr lang="en-CA" dirty="0"/>
              <a:t>: could not occur (children in crew)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70C0"/>
                </a:solidFill>
              </a:rPr>
              <a:t>Sampling zeros</a:t>
            </a:r>
            <a:r>
              <a:rPr lang="en-CA" dirty="0"/>
              <a:t>: did not happen to occur (children in 1</a:t>
            </a:r>
            <a:r>
              <a:rPr lang="en-CA" baseline="30000" dirty="0"/>
              <a:t>st</a:t>
            </a:r>
            <a:r>
              <a:rPr lang="en-CA" dirty="0"/>
              <a:t> &amp; 2</a:t>
            </a:r>
            <a:r>
              <a:rPr lang="en-CA" baseline="30000" dirty="0"/>
              <a:t>nd</a:t>
            </a:r>
            <a:r>
              <a:rPr lang="en-CA" dirty="0"/>
              <a:t> who died)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Beware: zeros can cause problems: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Loss of </a:t>
            </a:r>
            <a:r>
              <a:rPr lang="en-CA" dirty="0" err="1"/>
              <a:t>df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0/0 </a:t>
            </a:r>
            <a:r>
              <a:rPr lang="en-CA" dirty="0">
                <a:sym typeface="Symbol" panose="05050102010706020507" pitchFamily="18" charset="2"/>
              </a:rPr>
              <a:t> </a:t>
            </a:r>
            <a:r>
              <a:rPr lang="en-CA" dirty="0" err="1">
                <a:sym typeface="Symbol" panose="05050102010706020507" pitchFamily="18" charset="2"/>
              </a:rPr>
              <a:t>NaN</a:t>
            </a:r>
            <a:r>
              <a:rPr lang="en-CA" dirty="0">
                <a:sym typeface="Symbol" panose="05050102010706020507" pitchFamily="18" charset="2"/>
              </a:rPr>
              <a:t> in 2 tests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106C0B-DA38-B4D9-FBA4-BD788E296198}"/>
              </a:ext>
            </a:extLst>
          </p:cNvPr>
          <p:cNvSpPr/>
          <p:nvPr/>
        </p:nvSpPr>
        <p:spPr>
          <a:xfrm>
            <a:off x="2971800" y="3667432"/>
            <a:ext cx="25146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32683D-8C63-4C34-A9C2-3667C249A27D}"/>
              </a:ext>
            </a:extLst>
          </p:cNvPr>
          <p:cNvSpPr/>
          <p:nvPr/>
        </p:nvSpPr>
        <p:spPr>
          <a:xfrm>
            <a:off x="3124200" y="2219818"/>
            <a:ext cx="5715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2ECFAE-1BF0-4160-B1C7-C6379978A066}"/>
              </a:ext>
            </a:extLst>
          </p:cNvPr>
          <p:cNvSpPr/>
          <p:nvPr/>
        </p:nvSpPr>
        <p:spPr>
          <a:xfrm>
            <a:off x="4495800" y="2219818"/>
            <a:ext cx="5715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E59F66-3210-42FE-8BD6-092F0A3F3F5A}"/>
              </a:ext>
            </a:extLst>
          </p:cNvPr>
          <p:cNvSpPr/>
          <p:nvPr/>
        </p:nvSpPr>
        <p:spPr>
          <a:xfrm>
            <a:off x="3124200" y="2719777"/>
            <a:ext cx="5715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BBE28E-6F61-445A-B523-B0A995C88D95}"/>
              </a:ext>
            </a:extLst>
          </p:cNvPr>
          <p:cNvSpPr/>
          <p:nvPr/>
        </p:nvSpPr>
        <p:spPr>
          <a:xfrm>
            <a:off x="4495398" y="2719777"/>
            <a:ext cx="5715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395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F1B2-965C-1AD5-4A72-314CC7CC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Exploratory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707C7-B962-200E-EA68-2C19B80D8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273A5-D75C-0DF2-AD29-A4C1CF710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61326"/>
            <a:ext cx="8171428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689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9432-493E-7677-CBB3-3DB21F850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Exploratory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6A9B26-EB02-B61B-EFD4-9D8095F2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14C0A3-4888-078C-A0E3-E13B65779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6645"/>
            <a:ext cx="8190476" cy="5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841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6F19F-F79C-3543-23C1-AE792EBC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Fitting &amp; visualizing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B2D3BC-A15C-F129-570F-4B4F56E01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9F4FB-193D-679B-7846-0187A27AEE7F}"/>
              </a:ext>
            </a:extLst>
          </p:cNvPr>
          <p:cNvSpPr txBox="1"/>
          <p:nvPr/>
        </p:nvSpPr>
        <p:spPr>
          <a:xfrm>
            <a:off x="457200" y="1219200"/>
            <a:ext cx="50292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mod0 &lt;- </a:t>
            </a:r>
            <a:r>
              <a:rPr lang="en-CA" dirty="0" err="1"/>
              <a:t>loglm</a:t>
            </a:r>
            <a:r>
              <a:rPr lang="en-CA" dirty="0"/>
              <a:t>(~ 1 + 2 + 3 + 4, data=Titanic)</a:t>
            </a:r>
          </a:p>
          <a:p>
            <a:r>
              <a:rPr lang="en-CA" dirty="0"/>
              <a:t>mosaic(mod0, main="Titanic: Model [C][G][A][S]")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A556361-F5E7-E6BA-9470-AB3B6B0A5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4415" cy="4476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F2FF0F-9719-9F38-45DA-A5F7AFCC4816}"/>
              </a:ext>
            </a:extLst>
          </p:cNvPr>
          <p:cNvSpPr txBox="1"/>
          <p:nvPr/>
        </p:nvSpPr>
        <p:spPr>
          <a:xfrm>
            <a:off x="6019800" y="1219200"/>
            <a:ext cx="2667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 the model formulas, I’m using variable numbers 1-4 for </a:t>
            </a:r>
            <a:r>
              <a:rPr lang="en-CA" sz="1600" i="1" dirty="0">
                <a:solidFill>
                  <a:srgbClr val="0070C0"/>
                </a:solidFill>
              </a:rPr>
              <a:t>C</a:t>
            </a:r>
            <a:r>
              <a:rPr lang="en-CA" sz="1600" dirty="0"/>
              <a:t>lass, </a:t>
            </a:r>
            <a:r>
              <a:rPr lang="en-CA" sz="1600" i="1" dirty="0">
                <a:solidFill>
                  <a:srgbClr val="0070C0"/>
                </a:solidFill>
              </a:rPr>
              <a:t>G</a:t>
            </a:r>
            <a:r>
              <a:rPr lang="en-CA" sz="1600" dirty="0"/>
              <a:t>ender, </a:t>
            </a:r>
            <a:r>
              <a:rPr lang="en-CA" sz="1600" i="1" dirty="0">
                <a:solidFill>
                  <a:srgbClr val="0070C0"/>
                </a:solidFill>
              </a:rPr>
              <a:t>A</a:t>
            </a:r>
            <a:r>
              <a:rPr lang="en-CA" sz="1600" dirty="0"/>
              <a:t>ge and </a:t>
            </a:r>
            <a:r>
              <a:rPr lang="en-CA" sz="1600" i="1" dirty="0">
                <a:solidFill>
                  <a:srgbClr val="0070C0"/>
                </a:solidFill>
              </a:rPr>
              <a:t>S</a:t>
            </a:r>
            <a:r>
              <a:rPr lang="en-CA" sz="1600" dirty="0"/>
              <a:t>urvived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42D92-BBC1-7D40-F11D-5A9B41B8EDF9}"/>
              </a:ext>
            </a:extLst>
          </p:cNvPr>
          <p:cNvSpPr txBox="1"/>
          <p:nvPr/>
        </p:nvSpPr>
        <p:spPr>
          <a:xfrm>
            <a:off x="6019800" y="2819400"/>
            <a:ext cx="259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</a:t>
            </a:r>
            <a:r>
              <a:rPr lang="en-CA" dirty="0">
                <a:solidFill>
                  <a:srgbClr val="0070C0"/>
                </a:solidFill>
              </a:rPr>
              <a:t>independence</a:t>
            </a:r>
            <a:r>
              <a:rPr lang="en-CA" dirty="0"/>
              <a:t> model serves only as a background for the total associations in the table</a:t>
            </a:r>
          </a:p>
          <a:p>
            <a:endParaRPr lang="en-CA" dirty="0"/>
          </a:p>
          <a:p>
            <a:r>
              <a:rPr lang="en-CA" dirty="0"/>
              <a:t>Let’s clean this mosaic!!</a:t>
            </a:r>
          </a:p>
          <a:p>
            <a:endParaRPr lang="en-CA" dirty="0"/>
          </a:p>
          <a:p>
            <a:r>
              <a:rPr lang="en-CA" sz="1400" dirty="0"/>
              <a:t>Note the scale of residuals: </a:t>
            </a:r>
          </a:p>
          <a:p>
            <a:r>
              <a:rPr lang="en-CA" sz="1400" dirty="0"/>
              <a:t>                    +26 -- -11</a:t>
            </a:r>
          </a:p>
        </p:txBody>
      </p:sp>
    </p:spTree>
    <p:extLst>
      <p:ext uri="{BB962C8B-B14F-4D97-AF65-F5344CB8AC3E}">
        <p14:creationId xmlns:p14="http://schemas.microsoft.com/office/powerpoint/2010/main" val="23137825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C11A-773F-85E2-DA12-BDED33A16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Baseline model for Survived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7A6D86-FAA6-DCA9-2A13-BF686F0AC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3DDE6E-4FD6-BD71-4513-AA46FF86550F}"/>
              </a:ext>
            </a:extLst>
          </p:cNvPr>
          <p:cNvSpPr txBox="1"/>
          <p:nvPr/>
        </p:nvSpPr>
        <p:spPr>
          <a:xfrm>
            <a:off x="457200" y="1219200"/>
            <a:ext cx="50292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mod1 &lt;- </a:t>
            </a:r>
            <a:r>
              <a:rPr lang="en-CA" dirty="0" err="1"/>
              <a:t>loglm</a:t>
            </a:r>
            <a:r>
              <a:rPr lang="en-CA" dirty="0"/>
              <a:t>(~ 1*2*3 + 4, data=Titanic)</a:t>
            </a:r>
          </a:p>
          <a:p>
            <a:r>
              <a:rPr lang="en-CA" dirty="0"/>
              <a:t>mosaic(mod1, main="Titanic: Model [CGA][S]")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60880AF-1FA7-B099-1670-4C5007E35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9201" cy="4480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BCD857-EEB6-5B7F-A207-9847DB7B7840}"/>
              </a:ext>
            </a:extLst>
          </p:cNvPr>
          <p:cNvSpPr txBox="1"/>
          <p:nvPr/>
        </p:nvSpPr>
        <p:spPr>
          <a:xfrm>
            <a:off x="5867400" y="2286000"/>
            <a:ext cx="2819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With </a:t>
            </a:r>
            <a:r>
              <a:rPr lang="en-CA" i="1" dirty="0">
                <a:solidFill>
                  <a:srgbClr val="0070C0"/>
                </a:solidFill>
              </a:rPr>
              <a:t>S</a:t>
            </a:r>
            <a:r>
              <a:rPr lang="en-CA" dirty="0"/>
              <a:t> as response, the </a:t>
            </a:r>
            <a:r>
              <a:rPr lang="en-CA" dirty="0">
                <a:solidFill>
                  <a:srgbClr val="0070C0"/>
                </a:solidFill>
              </a:rPr>
              <a:t>baseline</a:t>
            </a:r>
            <a:r>
              <a:rPr lang="en-CA" dirty="0"/>
              <a:t> model includes all associations among [CGA]</a:t>
            </a:r>
          </a:p>
          <a:p>
            <a:endParaRPr lang="en-CA" dirty="0"/>
          </a:p>
          <a:p>
            <a:r>
              <a:rPr lang="en-CA" dirty="0"/>
              <a:t>But this model asserts survival is independent of all of these</a:t>
            </a:r>
          </a:p>
          <a:p>
            <a:endParaRPr lang="en-CA" dirty="0"/>
          </a:p>
          <a:p>
            <a:r>
              <a:rPr lang="en-CA" i="1" dirty="0"/>
              <a:t>G</a:t>
            </a:r>
            <a:r>
              <a:rPr lang="en-CA" baseline="30000" dirty="0"/>
              <a:t>2</a:t>
            </a:r>
            <a:r>
              <a:rPr lang="en-CA" dirty="0"/>
              <a:t> </a:t>
            </a:r>
            <a:r>
              <a:rPr lang="en-CA" baseline="-25000" dirty="0"/>
              <a:t>(15) </a:t>
            </a:r>
            <a:r>
              <a:rPr lang="en-CA" dirty="0"/>
              <a:t>= 671.96, a very poor fit</a:t>
            </a:r>
          </a:p>
        </p:txBody>
      </p:sp>
    </p:spTree>
    <p:extLst>
      <p:ext uri="{BB962C8B-B14F-4D97-AF65-F5344CB8AC3E}">
        <p14:creationId xmlns:p14="http://schemas.microsoft.com/office/powerpoint/2010/main" val="332976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7AC69-58C5-2420-4C0F-7015982EE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Independence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74073F-5357-31F6-43C2-A9316F6D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A5C27-6B65-DF33-2EEF-37B4F49CA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191363" cy="4191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0DBBE8-EFC4-20A2-08E9-7A1945606999}"/>
              </a:ext>
            </a:extLst>
          </p:cNvPr>
          <p:cNvSpPr txBox="1"/>
          <p:nvPr/>
        </p:nvSpPr>
        <p:spPr>
          <a:xfrm>
            <a:off x="4754879" y="1524000"/>
            <a:ext cx="419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Expected frequencies if Admit </a:t>
            </a:r>
            <a:r>
              <a:rPr lang="en-CA" dirty="0">
                <a:sym typeface="Symbol" panose="05050102010706020507" pitchFamily="18" charset="2"/>
              </a:rPr>
              <a:t> Gender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DD9D1D-DA6E-5905-5333-C987D015FDFB}"/>
              </a:ext>
            </a:extLst>
          </p:cNvPr>
          <p:cNvSpPr txBox="1"/>
          <p:nvPr/>
        </p:nvSpPr>
        <p:spPr>
          <a:xfrm>
            <a:off x="685800" y="23622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Expected frequencies under independence are products of the row / col margins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833B28-B240-6403-8652-EC53C64E6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00155"/>
            <a:ext cx="3535986" cy="708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18F549-E293-BAB7-1515-3213E1D43CD1}"/>
              </a:ext>
            </a:extLst>
          </p:cNvPr>
          <p:cNvSpPr txBox="1"/>
          <p:nvPr/>
        </p:nvSpPr>
        <p:spPr>
          <a:xfrm>
            <a:off x="685800" y="48768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ym typeface="Symbol" panose="05050102010706020507" pitchFamily="18" charset="2"/>
              </a:rPr>
              <a:t> Row and col tiles align when variables are independent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20200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9E23C-76BC-C24D-893E-A596F3578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Adding associations: Main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CF4377-6E1E-9F68-5011-3EC8D065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EC0161-33F1-AD5F-42D0-068904CA0809}"/>
              </a:ext>
            </a:extLst>
          </p:cNvPr>
          <p:cNvSpPr txBox="1"/>
          <p:nvPr/>
        </p:nvSpPr>
        <p:spPr>
          <a:xfrm>
            <a:off x="457200" y="1219200"/>
            <a:ext cx="57150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mod2 &lt;- </a:t>
            </a:r>
            <a:r>
              <a:rPr lang="en-CA" dirty="0" err="1"/>
              <a:t>loglm</a:t>
            </a:r>
            <a:r>
              <a:rPr lang="en-CA" dirty="0"/>
              <a:t>(~ 1*2*3 + (1+2+3)*4, data=Titanic)</a:t>
            </a:r>
          </a:p>
          <a:p>
            <a:r>
              <a:rPr lang="en-CA" dirty="0"/>
              <a:t>mosaic(mod2, main="Titanic: Model [CGA] </a:t>
            </a:r>
            <a:r>
              <a:rPr lang="en-CA" b="1" dirty="0"/>
              <a:t>[CS][GS][AS]")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E8DE91D-4D53-9844-4390-1BE1FCE7A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9201" cy="4480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A95323-EE1A-45B3-1F11-EAD5858B9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240" y="2553735"/>
            <a:ext cx="3566160" cy="8104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F49B48-D08A-5F2F-5BB3-743E93212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3581400"/>
            <a:ext cx="3566160" cy="9981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35BF19-3625-A79D-878A-5427B77F6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4736227"/>
            <a:ext cx="3566160" cy="72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8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DE7D1-7373-CDD9-72A9-0BBF9D13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Final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2253F2-88D3-DE33-D503-24BE26D1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875C3-8AF4-720E-0ACC-C37EA933099A}"/>
              </a:ext>
            </a:extLst>
          </p:cNvPr>
          <p:cNvSpPr txBox="1"/>
          <p:nvPr/>
        </p:nvSpPr>
        <p:spPr>
          <a:xfrm>
            <a:off x="457200" y="1219200"/>
            <a:ext cx="59436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mod3 &lt;- </a:t>
            </a:r>
            <a:r>
              <a:rPr lang="en-CA" dirty="0" err="1"/>
              <a:t>loglm</a:t>
            </a:r>
            <a:r>
              <a:rPr lang="en-CA" dirty="0"/>
              <a:t>(~ 1*2*3 + (1*2)*4 + (1*3)*4, data=Titanic)</a:t>
            </a:r>
          </a:p>
          <a:p>
            <a:r>
              <a:rPr lang="en-CA" dirty="0"/>
              <a:t>mosaic(mod3, main="Titanic: Model [CGA] </a:t>
            </a:r>
            <a:r>
              <a:rPr lang="en-CA" b="1" dirty="0"/>
              <a:t>[CGS][CAS]")</a:t>
            </a: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567F79C-D7AF-B853-2BC2-AD6ACC03E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9201" cy="4480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DC6455-1D49-A48C-0DCC-57BD16B0F999}"/>
              </a:ext>
            </a:extLst>
          </p:cNvPr>
          <p:cNvSpPr txBox="1"/>
          <p:nvPr/>
        </p:nvSpPr>
        <p:spPr>
          <a:xfrm>
            <a:off x="5867400" y="2819400"/>
            <a:ext cx="281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Nice &amp; clean!</a:t>
            </a:r>
          </a:p>
          <a:p>
            <a:endParaRPr lang="en-CA" dirty="0"/>
          </a:p>
          <a:p>
            <a:r>
              <a:rPr lang="en-CA" i="1" dirty="0"/>
              <a:t>G</a:t>
            </a:r>
            <a:r>
              <a:rPr lang="en-CA" baseline="30000" dirty="0"/>
              <a:t>2 </a:t>
            </a:r>
            <a:r>
              <a:rPr lang="en-CA" baseline="-25000" dirty="0"/>
              <a:t>(4) </a:t>
            </a:r>
            <a:r>
              <a:rPr lang="en-CA" dirty="0"/>
              <a:t>= 1.69, p=0.79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3FFE80-3B0B-42C5-9E64-3F81148B8EE2}"/>
              </a:ext>
            </a:extLst>
          </p:cNvPr>
          <p:cNvSpPr txBox="1"/>
          <p:nvPr/>
        </p:nvSpPr>
        <p:spPr>
          <a:xfrm>
            <a:off x="5943600" y="4267200"/>
            <a:ext cx="281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accepting this, should compare models, and consider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parsimony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explanations</a:t>
            </a:r>
          </a:p>
        </p:txBody>
      </p:sp>
    </p:spTree>
    <p:extLst>
      <p:ext uri="{BB962C8B-B14F-4D97-AF65-F5344CB8AC3E}">
        <p14:creationId xmlns:p14="http://schemas.microsoft.com/office/powerpoint/2010/main" val="16928617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34282-9A49-76F3-8C5B-22899834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Comparing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B0550B-836A-30D1-840A-672F26E2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3A701-5128-C452-590F-7D8234D64F9A}"/>
              </a:ext>
            </a:extLst>
          </p:cNvPr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As usual, </a:t>
            </a:r>
            <a:r>
              <a:rPr lang="en-CA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give compact </a:t>
            </a:r>
            <a:r>
              <a:rPr lang="en-CA" dirty="0">
                <a:solidFill>
                  <a:srgbClr val="0070C0"/>
                </a:solidFill>
              </a:rPr>
              <a:t>relative</a:t>
            </a:r>
            <a:r>
              <a:rPr lang="en-CA" dirty="0"/>
              <a:t> comparisons of a set of nested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26136-C5AF-CBA4-48A5-3F17E2D36783}"/>
              </a:ext>
            </a:extLst>
          </p:cNvPr>
          <p:cNvSpPr txBox="1"/>
          <p:nvPr/>
        </p:nvSpPr>
        <p:spPr>
          <a:xfrm>
            <a:off x="457200" y="1828800"/>
            <a:ext cx="8229600" cy="397031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(mod0, mod1, mod2, mod3)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LR tests for hierarchical log-linear models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+ 2 + 3 + 4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* 2 * 3 + 4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* 2 * 3 + (1 + 2 + 3) * 4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4: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* 2 * 3 + (1 * 2) * 4 + (1 * 3) * 4 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Deviance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Delta(Dev) Delta(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P(&gt; Delta(Dev)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    1243.66 25                                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     671.96 15     571.70        10          0.000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     112.57 10     559.40         5          0.000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4       1.69  4     110.88         6          0.000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Saturated     0.00  0       1.69         4          0.793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8A4565-6F4D-7B81-7152-D721720DBC6B}"/>
              </a:ext>
            </a:extLst>
          </p:cNvPr>
          <p:cNvSpPr txBox="1"/>
          <p:nvPr/>
        </p:nvSpPr>
        <p:spPr>
          <a:xfrm>
            <a:off x="457200" y="60198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Q: Please help me interpret these results </a:t>
            </a:r>
            <a:r>
              <a:rPr lang="en-CA" dirty="0">
                <a:sym typeface="Wingdings" panose="05000000000000000000" pitchFamily="2" charset="2"/>
              </a:rPr>
              <a:t>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08009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A08FF-6C33-306A-9464-5C3ECEB9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Comparing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7FF9C7-AA23-2D28-2497-5C411B0F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459E7-49A1-DE9C-3BAA-56DBE313D867}"/>
              </a:ext>
            </a:extLst>
          </p:cNvPr>
          <p:cNvSpPr txBox="1"/>
          <p:nvPr/>
        </p:nvSpPr>
        <p:spPr>
          <a:xfrm>
            <a:off x="457200" y="13716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gives </a:t>
            </a:r>
            <a:r>
              <a:rPr lang="en-CA" dirty="0">
                <a:solidFill>
                  <a:srgbClr val="0070C0"/>
                </a:solidFill>
              </a:rPr>
              <a:t>absolute</a:t>
            </a:r>
            <a:r>
              <a:rPr lang="en-CA" dirty="0"/>
              <a:t> GOF tests; also provides AIC, BIC stats: model parsimony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28A7E9-7AA6-7FDF-8159-E6ADCFDA47EE}"/>
              </a:ext>
            </a:extLst>
          </p:cNvPr>
          <p:cNvSpPr txBox="1"/>
          <p:nvPr/>
        </p:nvSpPr>
        <p:spPr>
          <a:xfrm>
            <a:off x="457200" y="2121932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(mod0, mod1, mod2, mod3)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summary table: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AIC  BIC LR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mod0 1385 1395     1244 25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mod1  833  858      672 15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mod2  284  316      113 10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mod3  185  226        2  4       0.79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E7FD02-BBC3-833C-F461-63D96186F5C5}"/>
              </a:ext>
            </a:extLst>
          </p:cNvPr>
          <p:cNvSpPr txBox="1"/>
          <p:nvPr/>
        </p:nvSpPr>
        <p:spPr>
          <a:xfrm>
            <a:off x="457200" y="4572000"/>
            <a:ext cx="784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mod3 [CGA] [CGS] [CAS] wins!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Acceptable </a:t>
            </a:r>
            <a:r>
              <a:rPr lang="en-CA" i="1" dirty="0"/>
              <a:t>G</a:t>
            </a:r>
            <a:r>
              <a:rPr lang="en-CA" baseline="30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Looks best by AIC &amp; BIC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D0E96A-0304-F01F-A603-88AD04315504}"/>
              </a:ext>
            </a:extLst>
          </p:cNvPr>
          <p:cNvSpPr/>
          <p:nvPr/>
        </p:nvSpPr>
        <p:spPr>
          <a:xfrm>
            <a:off x="1143000" y="3429000"/>
            <a:ext cx="3429000" cy="3065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19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DB53E-CFB1-5B99-7578-696EFA20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 interpretation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F022A-C994-5D77-FEF4-AD665DEE5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Recall that the goal of analysis is to tell a story</a:t>
            </a:r>
          </a:p>
          <a:p>
            <a:r>
              <a:rPr lang="en-CA" sz="2400" dirty="0"/>
              <a:t>Greatest impact: lower class </a:t>
            </a:r>
            <a:r>
              <a:rPr lang="en-CA" sz="2400" dirty="0">
                <a:sym typeface="Symbol" panose="05050102010706020507" pitchFamily="18" charset="2"/>
              </a:rPr>
              <a:t> decreased survival, regardless of Gender &amp; Age</a:t>
            </a:r>
          </a:p>
          <a:p>
            <a:r>
              <a:rPr lang="en-CA" sz="2400" dirty="0">
                <a:sym typeface="Symbol" panose="05050102010706020507" pitchFamily="18" charset="2"/>
              </a:rPr>
              <a:t>Differences in survival by Class were </a:t>
            </a:r>
            <a:r>
              <a:rPr lang="en-CA" sz="2400" dirty="0">
                <a:solidFill>
                  <a:srgbClr val="0070C0"/>
                </a:solidFill>
                <a:sym typeface="Symbol" panose="05050102010706020507" pitchFamily="18" charset="2"/>
              </a:rPr>
              <a:t>moderated</a:t>
            </a:r>
            <a:r>
              <a:rPr lang="en-CA" sz="2400" dirty="0">
                <a:sym typeface="Symbol" panose="05050102010706020507" pitchFamily="18" charset="2"/>
              </a:rPr>
              <a:t> by both Gender &amp; Age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Term [CGS]: Women in 3</a:t>
            </a:r>
            <a:r>
              <a:rPr lang="en-CA" sz="2000" baseline="30000" dirty="0">
                <a:sym typeface="Symbol" panose="05050102010706020507" pitchFamily="18" charset="2"/>
              </a:rPr>
              <a:t>rd</a:t>
            </a:r>
            <a:r>
              <a:rPr lang="en-CA" sz="2000" dirty="0">
                <a:sym typeface="Symbol" panose="05050102010706020507" pitchFamily="18" charset="2"/>
              </a:rPr>
              <a:t> class did not have an advantage, while men in 1</a:t>
            </a:r>
            <a:r>
              <a:rPr lang="en-CA" sz="2000" baseline="30000" dirty="0">
                <a:sym typeface="Symbol" panose="05050102010706020507" pitchFamily="18" charset="2"/>
              </a:rPr>
              <a:t>st</a:t>
            </a:r>
            <a:r>
              <a:rPr lang="en-CA" sz="2000" dirty="0">
                <a:sym typeface="Symbol" panose="05050102010706020507" pitchFamily="18" charset="2"/>
              </a:rPr>
              <a:t> class did vs. other classes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Term [CAS]: No children in 1</a:t>
            </a:r>
            <a:r>
              <a:rPr lang="en-CA" sz="2000" baseline="30000" dirty="0">
                <a:sym typeface="Symbol" panose="05050102010706020507" pitchFamily="18" charset="2"/>
              </a:rPr>
              <a:t>st</a:t>
            </a:r>
            <a:r>
              <a:rPr lang="en-CA" sz="2000" dirty="0">
                <a:sym typeface="Symbol" panose="05050102010706020507" pitchFamily="18" charset="2"/>
              </a:rPr>
              <a:t> or 2</a:t>
            </a:r>
            <a:r>
              <a:rPr lang="en-CA" sz="2000" baseline="30000" dirty="0">
                <a:sym typeface="Symbol" panose="05050102010706020507" pitchFamily="18" charset="2"/>
              </a:rPr>
              <a:t>nd</a:t>
            </a:r>
            <a:r>
              <a:rPr lang="en-CA" sz="2000" dirty="0">
                <a:sym typeface="Symbol" panose="05050102010706020507" pitchFamily="18" charset="2"/>
              </a:rPr>
              <a:t> class died, but nearly 2/3 in 3</a:t>
            </a:r>
            <a:r>
              <a:rPr lang="en-CA" sz="2000" baseline="30000" dirty="0">
                <a:sym typeface="Symbol" panose="05050102010706020507" pitchFamily="18" charset="2"/>
              </a:rPr>
              <a:t>rd</a:t>
            </a:r>
            <a:r>
              <a:rPr lang="en-CA" sz="2000" dirty="0">
                <a:sym typeface="Symbol" panose="05050102010706020507" pitchFamily="18" charset="2"/>
              </a:rPr>
              <a:t> class did</a:t>
            </a:r>
          </a:p>
          <a:p>
            <a:r>
              <a:rPr lang="en-CA" sz="2400" dirty="0">
                <a:sym typeface="Symbol" panose="05050102010706020507" pitchFamily="18" charset="2"/>
              </a:rPr>
              <a:t>Summary: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Not so much “women &amp; children first”, rather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Women &amp; children, ordered by class, and 1</a:t>
            </a:r>
            <a:r>
              <a:rPr lang="en-CA" sz="2000" baseline="30000" dirty="0">
                <a:sym typeface="Symbol" panose="05050102010706020507" pitchFamily="18" charset="2"/>
              </a:rPr>
              <a:t>st</a:t>
            </a:r>
            <a:r>
              <a:rPr lang="en-CA" sz="2000" dirty="0">
                <a:sym typeface="Symbol" panose="05050102010706020507" pitchFamily="18" charset="2"/>
              </a:rPr>
              <a:t> class men!</a:t>
            </a: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D772C9-5893-C42C-8B68-41270C83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096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468CE1-E1E0-2CBC-C819-60C31704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 fontScale="90000"/>
          </a:bodyPr>
          <a:lstStyle/>
          <a:p>
            <a:r>
              <a:rPr lang="en-CA" dirty="0"/>
              <a:t>Historical note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4E10F-5529-F424-BBFA-1448FC19C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B5E50A9E-2714-57A9-884F-47243AC851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296" y="274638"/>
            <a:ext cx="484670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34A31C-F887-70D7-2D5A-AC38E060332D}"/>
              </a:ext>
            </a:extLst>
          </p:cNvPr>
          <p:cNvSpPr txBox="1"/>
          <p:nvPr/>
        </p:nvSpPr>
        <p:spPr>
          <a:xfrm>
            <a:off x="457200" y="1295400"/>
            <a:ext cx="3733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</a:t>
            </a:r>
            <a:r>
              <a:rPr lang="en-CA" i="1" dirty="0"/>
              <a:t>Titanic</a:t>
            </a:r>
            <a:r>
              <a:rPr lang="en-CA" dirty="0"/>
              <a:t> sank on Apr. 15, 1912</a:t>
            </a:r>
          </a:p>
          <a:p>
            <a:endParaRPr lang="en-CA" dirty="0"/>
          </a:p>
          <a:p>
            <a:r>
              <a:rPr lang="en-CA" dirty="0"/>
              <a:t>On May 4, the technical illustrator, G. </a:t>
            </a:r>
            <a:r>
              <a:rPr lang="en-CA" dirty="0" err="1"/>
              <a:t>Bron</a:t>
            </a:r>
            <a:r>
              <a:rPr lang="en-CA" dirty="0"/>
              <a:t> published this graph in </a:t>
            </a:r>
            <a:r>
              <a:rPr lang="en-CA" i="1" dirty="0"/>
              <a:t>The Sphere</a:t>
            </a:r>
            <a:r>
              <a:rPr lang="en-CA" dirty="0"/>
              <a:t>, a popular magazine.</a:t>
            </a:r>
          </a:p>
          <a:p>
            <a:endParaRPr lang="en-CA" dirty="0"/>
          </a:p>
          <a:p>
            <a:r>
              <a:rPr lang="en-CA" dirty="0"/>
              <a:t>He used a remarkably modern graph to show the differences in survival by class, gender &amp; 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1D7F6A-3232-BEC3-9604-0DCE691E996E}"/>
              </a:ext>
            </a:extLst>
          </p:cNvPr>
          <p:cNvSpPr txBox="1"/>
          <p:nvPr/>
        </p:nvSpPr>
        <p:spPr>
          <a:xfrm>
            <a:off x="381000" y="5715000"/>
            <a:ext cx="396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Read the story:</a:t>
            </a:r>
          </a:p>
          <a:p>
            <a:r>
              <a:rPr lang="en-CA" sz="1400" dirty="0"/>
              <a:t>Friendly, </a:t>
            </a:r>
            <a:r>
              <a:rPr lang="en-CA" sz="1400" dirty="0" err="1"/>
              <a:t>Symanzik</a:t>
            </a:r>
            <a:r>
              <a:rPr lang="en-CA" sz="1400" dirty="0"/>
              <a:t>, </a:t>
            </a:r>
            <a:r>
              <a:rPr lang="en-CA" sz="1400" dirty="0" err="1"/>
              <a:t>Onder</a:t>
            </a:r>
            <a:r>
              <a:rPr lang="en-CA" sz="1400" dirty="0"/>
              <a:t>, </a:t>
            </a:r>
            <a:r>
              <a:rPr lang="en-CA" sz="1400" dirty="0">
                <a:hlinkClick r:id="rId3"/>
              </a:rPr>
              <a:t>Visualizing the Titanic Disaster</a:t>
            </a:r>
            <a:r>
              <a:rPr lang="en-CA" sz="1400" dirty="0"/>
              <a:t>, </a:t>
            </a:r>
            <a:r>
              <a:rPr lang="en-CA" sz="1400" i="1" dirty="0"/>
              <a:t>Significance</a:t>
            </a:r>
            <a:r>
              <a:rPr lang="en-CA" sz="1400" dirty="0"/>
              <a:t>, Feb., 2019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9DA01A-1EFC-3E81-8E58-3046157AF6D5}"/>
              </a:ext>
            </a:extLst>
          </p:cNvPr>
          <p:cNvSpPr txBox="1"/>
          <p:nvPr/>
        </p:nvSpPr>
        <p:spPr>
          <a:xfrm>
            <a:off x="4419600" y="1600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rgbClr val="FF0000"/>
                </a:solidFill>
              </a:rPr>
              <a:t>died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648535-9ACC-AB28-652F-44F5C38C716E}"/>
              </a:ext>
            </a:extLst>
          </p:cNvPr>
          <p:cNvSpPr txBox="1"/>
          <p:nvPr/>
        </p:nvSpPr>
        <p:spPr>
          <a:xfrm>
            <a:off x="7620000" y="1600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rgbClr val="FF0000"/>
                </a:solidFill>
              </a:rPr>
              <a:t>survived</a:t>
            </a:r>
          </a:p>
        </p:txBody>
      </p:sp>
    </p:spTree>
    <p:extLst>
      <p:ext uri="{BB962C8B-B14F-4D97-AF65-F5344CB8AC3E}">
        <p14:creationId xmlns:p14="http://schemas.microsoft.com/office/powerpoint/2010/main" val="39425254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5590-4237-6A42-3024-3169A48EF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Sequential plots &amp;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EE718-9F70-03F2-7257-397093A9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/>
              <a:t>Mosaic for an n-way table </a:t>
            </a:r>
            <a:r>
              <a:rPr lang="en-CA" sz="2000" dirty="0">
                <a:sym typeface="Symbol" panose="05050102010706020507" pitchFamily="18" charset="2"/>
              </a:rPr>
              <a:t> hierarchical decomposition of association</a:t>
            </a:r>
          </a:p>
          <a:p>
            <a:r>
              <a:rPr lang="en-CA" sz="2000" dirty="0">
                <a:sym typeface="Symbol" panose="05050102010706020507" pitchFamily="18" charset="2"/>
              </a:rPr>
              <a:t>Joint cell probabilities are decomposed as:</a:t>
            </a:r>
          </a:p>
          <a:p>
            <a:endParaRPr lang="en-CA" sz="2400" dirty="0">
              <a:sym typeface="Symbol" panose="05050102010706020507" pitchFamily="18" charset="2"/>
            </a:endParaRPr>
          </a:p>
          <a:p>
            <a:endParaRPr lang="en-CA" sz="2400" dirty="0"/>
          </a:p>
          <a:p>
            <a:pPr lvl="1"/>
            <a:endParaRPr lang="en-CA" sz="2000" dirty="0"/>
          </a:p>
          <a:p>
            <a:pPr lvl="1"/>
            <a:r>
              <a:rPr lang="en-CA" sz="2000" dirty="0"/>
              <a:t>First 2 terms: </a:t>
            </a:r>
            <a:r>
              <a:rPr lang="en-CA" sz="2000" dirty="0">
                <a:sym typeface="Symbol" panose="05050102010706020507" pitchFamily="18" charset="2"/>
              </a:rPr>
              <a:t> mosaic for {v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, v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}</a:t>
            </a:r>
            <a:endParaRPr lang="en-CA" sz="2000" baseline="-25000" dirty="0">
              <a:sym typeface="Symbol" panose="05050102010706020507" pitchFamily="18" charset="2"/>
            </a:endParaRP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First 3 terms:  mosaic for {v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, v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, v</a:t>
            </a:r>
            <a:r>
              <a:rPr lang="en-CA" sz="2000" baseline="-25000" dirty="0">
                <a:sym typeface="Symbol" panose="05050102010706020507" pitchFamily="18" charset="2"/>
              </a:rPr>
              <a:t>3</a:t>
            </a:r>
            <a:r>
              <a:rPr lang="en-CA" sz="2000" dirty="0">
                <a:sym typeface="Symbol" panose="05050102010706020507" pitchFamily="18" charset="2"/>
              </a:rPr>
              <a:t>}</a:t>
            </a:r>
            <a:endParaRPr lang="en-CA" sz="2000" baseline="-25000" dirty="0">
              <a:sym typeface="Symbol" panose="05050102010706020507" pitchFamily="18" charset="2"/>
            </a:endParaRP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… and so on</a:t>
            </a:r>
          </a:p>
          <a:p>
            <a:r>
              <a:rPr lang="en-CA" sz="2000" dirty="0">
                <a:sym typeface="Symbol" panose="05050102010706020507" pitchFamily="18" charset="2"/>
              </a:rPr>
              <a:t>Roughly analogous to 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sequential</a:t>
            </a:r>
            <a:r>
              <a:rPr lang="en-CA" sz="2000" dirty="0">
                <a:sym typeface="Symbol" panose="05050102010706020507" pitchFamily="18" charset="2"/>
              </a:rPr>
              <a:t> fitting in regression: X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; X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|X</a:t>
            </a:r>
            <a:r>
              <a:rPr lang="en-CA" sz="2000" baseline="-25000" dirty="0">
                <a:sym typeface="Symbol" panose="05050102010706020507" pitchFamily="18" charset="2"/>
              </a:rPr>
              <a:t>1 </a:t>
            </a:r>
            <a:r>
              <a:rPr lang="en-CA" sz="2000" dirty="0">
                <a:sym typeface="Symbol" panose="05050102010706020507" pitchFamily="18" charset="2"/>
              </a:rPr>
              <a:t>; X</a:t>
            </a:r>
            <a:r>
              <a:rPr lang="en-CA" sz="2000" baseline="-25000" dirty="0">
                <a:sym typeface="Symbol" panose="05050102010706020507" pitchFamily="18" charset="2"/>
              </a:rPr>
              <a:t>3</a:t>
            </a:r>
            <a:r>
              <a:rPr lang="en-CA" sz="2000" dirty="0">
                <a:sym typeface="Symbol" panose="05050102010706020507" pitchFamily="18" charset="2"/>
              </a:rPr>
              <a:t>|X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,X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</a:p>
          <a:p>
            <a:r>
              <a:rPr lang="en-CA" sz="2000" dirty="0">
                <a:sym typeface="Symbol" panose="05050102010706020507" pitchFamily="18" charset="2"/>
              </a:rPr>
              <a:t>Order of variables matters for interpretation </a:t>
            </a:r>
          </a:p>
          <a:p>
            <a:pPr lvl="1"/>
            <a:r>
              <a:rPr lang="en-CA" sz="1600" dirty="0">
                <a:sym typeface="Symbol" panose="05050102010706020507" pitchFamily="18" charset="2"/>
              </a:rPr>
              <a:t>Mosaics: 1</a:t>
            </a:r>
            <a:r>
              <a:rPr lang="en-CA" sz="1600" baseline="30000" dirty="0">
                <a:sym typeface="Symbol" panose="05050102010706020507" pitchFamily="18" charset="2"/>
              </a:rPr>
              <a:t>st</a:t>
            </a:r>
            <a:r>
              <a:rPr lang="en-CA" sz="1600" dirty="0">
                <a:sym typeface="Symbol" panose="05050102010706020507" pitchFamily="18" charset="2"/>
              </a:rPr>
              <a:t> split: easiest to see the marginal proportions</a:t>
            </a:r>
          </a:p>
          <a:p>
            <a:pPr lvl="1"/>
            <a:r>
              <a:rPr lang="en-CA" sz="1600" dirty="0">
                <a:sym typeface="Symbol" panose="05050102010706020507" pitchFamily="18" charset="2"/>
              </a:rPr>
              <a:t>Mosaics: 2</a:t>
            </a:r>
            <a:r>
              <a:rPr lang="en-CA" sz="1600" baseline="30000" dirty="0">
                <a:sym typeface="Symbol" panose="05050102010706020507" pitchFamily="18" charset="2"/>
              </a:rPr>
              <a:t>nd</a:t>
            </a:r>
            <a:r>
              <a:rPr lang="en-CA" sz="1600" dirty="0">
                <a:sym typeface="Symbol" panose="05050102010706020507" pitchFamily="18" charset="2"/>
              </a:rPr>
              <a:t> variable seen as conditional proportions, given the 1st</a:t>
            </a:r>
          </a:p>
          <a:p>
            <a:pPr lvl="1"/>
            <a:endParaRPr lang="en-CA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9FEF1-B372-4F6B-D7D9-3C009587B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52C2C-0D07-4F56-5BB8-64E3EF2E7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428" y="1905000"/>
            <a:ext cx="4657143" cy="1114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D8876E-9D04-2E77-77AD-63B56D92547F}"/>
              </a:ext>
            </a:extLst>
          </p:cNvPr>
          <p:cNvSpPr txBox="1"/>
          <p:nvPr/>
        </p:nvSpPr>
        <p:spPr>
          <a:xfrm>
            <a:off x="533400" y="609600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Friendly (1999), </a:t>
            </a:r>
            <a:r>
              <a:rPr lang="en-CA" sz="1400" dirty="0">
                <a:hlinkClick r:id="rId3"/>
              </a:rPr>
              <a:t>Extending Mosaic Displays: Marginal, Conditional, and Partial Views of Categorical Data</a:t>
            </a:r>
            <a:r>
              <a:rPr lang="en-CA" sz="1400" dirty="0"/>
              <a:t>, </a:t>
            </a:r>
            <a:r>
              <a:rPr lang="en-CA" sz="1400" i="1" dirty="0"/>
              <a:t>JCGS</a:t>
            </a:r>
            <a:r>
              <a:rPr lang="en-CA" sz="1400" dirty="0"/>
              <a:t>, 8:3, 373-395, DOI: 10.1080/10618600.1999.10474820 </a:t>
            </a:r>
          </a:p>
        </p:txBody>
      </p:sp>
    </p:spTree>
    <p:extLst>
      <p:ext uri="{BB962C8B-B14F-4D97-AF65-F5344CB8AC3E}">
        <p14:creationId xmlns:p14="http://schemas.microsoft.com/office/powerpoint/2010/main" val="404748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ED658-D4B6-F094-2767-9FACAB9F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Sequential plots &amp;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4B241-E278-FCD1-B868-F1A69CB5B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Sequential models of joint independence</a:t>
            </a:r>
          </a:p>
          <a:p>
            <a:pPr lvl="1"/>
            <a:r>
              <a:rPr lang="en-CA" sz="2000" dirty="0"/>
              <a:t>Give an </a:t>
            </a:r>
            <a:r>
              <a:rPr lang="en-CA" sz="2000" dirty="0">
                <a:solidFill>
                  <a:srgbClr val="0070C0"/>
                </a:solidFill>
              </a:rPr>
              <a:t>additive</a:t>
            </a:r>
            <a:r>
              <a:rPr lang="en-CA" sz="2000" dirty="0"/>
              <a:t> decomposition of </a:t>
            </a:r>
            <a:r>
              <a:rPr lang="en-CA" sz="2000" dirty="0">
                <a:solidFill>
                  <a:srgbClr val="0070C0"/>
                </a:solidFill>
              </a:rPr>
              <a:t>total</a:t>
            </a:r>
            <a:r>
              <a:rPr lang="en-CA" sz="2000" dirty="0"/>
              <a:t> association – mutual independence [v</a:t>
            </a:r>
            <a:r>
              <a:rPr lang="en-CA" sz="2000" baseline="-25000" dirty="0"/>
              <a:t>1</a:t>
            </a:r>
            <a:r>
              <a:rPr lang="en-CA" sz="2000" dirty="0"/>
              <a:t>][v</a:t>
            </a:r>
            <a:r>
              <a:rPr lang="en-CA" sz="2000" baseline="-25000" dirty="0"/>
              <a:t>2</a:t>
            </a:r>
            <a:r>
              <a:rPr lang="en-CA" sz="2000" dirty="0"/>
              <a:t>] … [</a:t>
            </a:r>
            <a:r>
              <a:rPr lang="en-CA" sz="2000" dirty="0" err="1"/>
              <a:t>v</a:t>
            </a:r>
            <a:r>
              <a:rPr lang="en-CA" sz="2000" baseline="-25000" dirty="0" err="1"/>
              <a:t>p</a:t>
            </a:r>
            <a:r>
              <a:rPr lang="en-CA" sz="2000" dirty="0"/>
              <a:t>]</a:t>
            </a:r>
          </a:p>
          <a:p>
            <a:pPr lvl="1"/>
            <a:endParaRPr lang="en-CA" sz="2000" dirty="0"/>
          </a:p>
          <a:p>
            <a:pPr lvl="1"/>
            <a:endParaRPr lang="en-CA" sz="2000" dirty="0"/>
          </a:p>
          <a:p>
            <a:endParaRPr lang="en-CA" sz="2400" dirty="0"/>
          </a:p>
          <a:p>
            <a:r>
              <a:rPr lang="en-CA" sz="2400" dirty="0"/>
              <a:t>E.g., for Hair Eye color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A280F-F5B5-1FF9-F3B0-F02764D43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D30D3A-2C4A-2D88-28B1-4574DB7C9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433481"/>
            <a:ext cx="6866667" cy="6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066A10-D6F8-DE87-20B0-E4AE764C9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38" y="4267200"/>
            <a:ext cx="4809524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244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Hair color × Eye color marginal table (ignoring Sex)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DDBF19-577B-4A21-9AD6-206EC81BC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72" y="1737360"/>
            <a:ext cx="453005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907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3-way table, Joint independence model [Hair Eye][Sex]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F2035F-1625-46A7-B517-C6896986A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72" y="1737360"/>
            <a:ext cx="453005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51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9DDEE-4A60-B6BD-98C5-51A71358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Residuals &amp;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2F1E3-9D10-B91D-6AD2-6AE1DF68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07A4-0AB5-DE3D-8AAA-1FC766C31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81" y="1447800"/>
            <a:ext cx="8055038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673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3-way table, Mutual independence [Hair] [Eye][Sex]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8042D-3260-441A-8B0A-4D0DF90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737360"/>
            <a:ext cx="453005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434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Putting these together: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526FC4-0D6F-4CA7-B14F-86494BB0D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60" y="1828800"/>
            <a:ext cx="8225140" cy="3657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8284DA-0183-47F7-00BD-4A878BC0C1F0}"/>
              </a:ext>
            </a:extLst>
          </p:cNvPr>
          <p:cNvSpPr txBox="1"/>
          <p:nvPr/>
        </p:nvSpPr>
        <p:spPr>
          <a:xfrm>
            <a:off x="685800" y="59436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TIP: </a:t>
            </a:r>
            <a:r>
              <a:rPr lang="en-CA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CA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CA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seq_loglm</a:t>
            </a:r>
            <a:r>
              <a:rPr lang="en-CA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generates a variety of sequential models</a:t>
            </a:r>
          </a:p>
        </p:txBody>
      </p:sp>
    </p:spTree>
    <p:extLst>
      <p:ext uri="{BB962C8B-B14F-4D97-AF65-F5344CB8AC3E}">
        <p14:creationId xmlns:p14="http://schemas.microsoft.com/office/powerpoint/2010/main" val="25040137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000CD-833B-406D-B15B-A0710FC47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models: 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E3E362-2643-4CD4-BF0B-F83BC004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7851D-A067-4DFC-A8C8-D94F85E33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33500"/>
            <a:ext cx="8171428" cy="21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66610-402E-4732-81EB-36468A7E4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86" y="3807825"/>
            <a:ext cx="8171428" cy="2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1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CAC16-7C81-4043-BEE1-92C6D95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Example: Marital status, pre- &amp; extra-marital sex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D6215-27A5-452E-8EE1-D942B3DF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7F776-4C54-4756-B54D-0DDD0446B4E9}"/>
              </a:ext>
            </a:extLst>
          </p:cNvPr>
          <p:cNvSpPr txBox="1"/>
          <p:nvPr/>
        </p:nvSpPr>
        <p:spPr>
          <a:xfrm>
            <a:off x="457200" y="1117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Thornes and Collard (1979) studied divorce patterns in relation to premarital</a:t>
            </a:r>
          </a:p>
          <a:p>
            <a:r>
              <a:rPr lang="en-US" dirty="0"/>
              <a:t>and extramarital sex, a 2</a:t>
            </a:r>
            <a:r>
              <a:rPr lang="en-US" baseline="30000" dirty="0"/>
              <a:t>4</a:t>
            </a:r>
            <a:r>
              <a:rPr lang="en-US" dirty="0"/>
              <a:t> table,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dirty="0"/>
              <a:t> in </a:t>
            </a:r>
            <a:r>
              <a:rPr lang="en-US" dirty="0" err="1"/>
              <a:t>vcd</a:t>
            </a:r>
            <a:r>
              <a:rPr lang="en-US" dirty="0"/>
              <a:t> ( G × P × E × M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5F069F-9E7E-45EC-8549-1C917FD52C66}"/>
              </a:ext>
            </a:extLst>
          </p:cNvPr>
          <p:cNvSpPr txBox="1"/>
          <p:nvPr/>
        </p:nvSpPr>
        <p:spPr>
          <a:xfrm>
            <a:off x="533400" y="1940560"/>
            <a:ext cx="8153400" cy="255454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package="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(Gender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Gender          Women             Men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Yes      No     Yes      No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Yes  No Yes  No Yes  No Yes  No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Divorced                         17  54  36 214  28  60  17  68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Married                           4  25   4 322  11  42   4 130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89A8C-E8C7-44DB-AD46-C6EDD6BB780E}"/>
              </a:ext>
            </a:extLst>
          </p:cNvPr>
          <p:cNvSpPr txBox="1"/>
          <p:nvPr/>
        </p:nvSpPr>
        <p:spPr>
          <a:xfrm>
            <a:off x="533400" y="4876800"/>
            <a:ext cx="81534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Submodels</a:t>
            </a:r>
            <a:r>
              <a:rPr lang="en-US" sz="2000" dirty="0"/>
              <a:t>:</a:t>
            </a:r>
          </a:p>
          <a:p>
            <a:endParaRPr lang="en-US" sz="2000" dirty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[G][P] :       Do men &amp; women differ by pre-marital sex?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[GP][E]:      Given G &amp; P, are there differences in extra-marital sex?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[GPE][M]:  Are there differences in divorce among the G, P, E groups?</a:t>
            </a:r>
          </a:p>
        </p:txBody>
      </p:sp>
    </p:spTree>
    <p:extLst>
      <p:ext uri="{BB962C8B-B14F-4D97-AF65-F5344CB8AC3E}">
        <p14:creationId xmlns:p14="http://schemas.microsoft.com/office/powerpoint/2010/main" val="14988177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7E1F-FCB5-48B5-9175-DD57C020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Example: Marital status, pre- &amp; extra-marital sex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F53CB4-412C-43A5-9825-1F21B4EA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EA4FAC-7C6E-46E9-A943-FB8CC48618FB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Order the table variables as G  </a:t>
            </a:r>
            <a:r>
              <a:rPr lang="en-US" sz="2400" dirty="0">
                <a:sym typeface="Symbol" panose="05050102010706020507" pitchFamily="18" charset="2"/>
              </a:rPr>
              <a:t>  P   E    M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D386A-8E76-4861-8FA0-0A4616FD365F}"/>
              </a:ext>
            </a:extLst>
          </p:cNvPr>
          <p:cNvSpPr txBox="1"/>
          <p:nvPr/>
        </p:nvSpPr>
        <p:spPr>
          <a:xfrm>
            <a:off x="457200" y="1766771"/>
            <a:ext cx="82296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        # table variable names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  "Gender“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aperm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4:1)   # order variables G, P, E,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8354C-4CFA-4227-A367-1A02F494EC0A}"/>
              </a:ext>
            </a:extLst>
          </p:cNvPr>
          <p:cNvSpPr txBox="1"/>
          <p:nvPr/>
        </p:nvSpPr>
        <p:spPr>
          <a:xfrm>
            <a:off x="457200" y="308864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each sequential model to the marginal sub-table. 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seq_loglm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generates these models of joint independence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33433-CEA1-4136-9F60-C56348C1839A}"/>
              </a:ext>
            </a:extLst>
          </p:cNvPr>
          <p:cNvSpPr txBox="1"/>
          <p:nvPr/>
        </p:nvSpPr>
        <p:spPr>
          <a:xfrm>
            <a:off x="457200" y="3888969"/>
            <a:ext cx="82296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PreSex.mods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type="joint",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marginals = 2:4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PreSex.mods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88D4AE-329D-BAEB-6A6A-DA0E00C98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997075"/>
            <a:ext cx="3680779" cy="16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255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20F5FE-C281-47CE-A525-435BA311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00637"/>
            <a:ext cx="4114800" cy="38526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5BB6C-FA56-4BA0-BAC1-F97B1224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3E0E1-F350-49EB-853A-4FAD9D576318}"/>
              </a:ext>
            </a:extLst>
          </p:cNvPr>
          <p:cNvSpPr txBox="1"/>
          <p:nvPr/>
        </p:nvSpPr>
        <p:spPr>
          <a:xfrm>
            <a:off x="533400" y="2794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ACAF3-F686-4ECA-B9CA-2F973E2BC53E}"/>
              </a:ext>
            </a:extLst>
          </p:cNvPr>
          <p:cNvSpPr txBox="1"/>
          <p:nvPr/>
        </p:nvSpPr>
        <p:spPr>
          <a:xfrm>
            <a:off x="609600" y="750332"/>
            <a:ext cx="79248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1:2),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shade=TRUE,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 and Premarital Sex")</a:t>
            </a:r>
          </a:p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Pre)(Extra)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1:3),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BE1C5B-25B9-4FCB-9E67-D1CD882C4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841144"/>
            <a:ext cx="4114800" cy="357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511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5BB6C-FA56-4BA0-BAC1-F97B1224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3E0E1-F350-49EB-853A-4FAD9D576318}"/>
              </a:ext>
            </a:extLst>
          </p:cNvPr>
          <p:cNvSpPr txBox="1"/>
          <p:nvPr/>
        </p:nvSpPr>
        <p:spPr>
          <a:xfrm>
            <a:off x="533400" y="2794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ACAF3-F686-4ECA-B9CA-2F973E2BC53E}"/>
              </a:ext>
            </a:extLst>
          </p:cNvPr>
          <p:cNvSpPr txBox="1"/>
          <p:nvPr/>
        </p:nvSpPr>
        <p:spPr>
          <a:xfrm>
            <a:off x="609600" y="750332"/>
            <a:ext cx="79248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1:2),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shade=TRUE,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 and Premarital Sex")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BE1C5B-25B9-4FCB-9E67-D1CD882C4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81200"/>
            <a:ext cx="4114800" cy="3571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7932F8-647A-4AAF-BA67-BDE783D9311C}"/>
              </a:ext>
            </a:extLst>
          </p:cNvPr>
          <p:cNvSpPr txBox="1"/>
          <p:nvPr/>
        </p:nvSpPr>
        <p:spPr>
          <a:xfrm>
            <a:off x="4800600" y="2133600"/>
            <a:ext cx="373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Twice as many women in this sample</a:t>
            </a:r>
          </a:p>
          <a:p>
            <a:endParaRPr lang="en-US" dirty="0"/>
          </a:p>
          <a:p>
            <a:r>
              <a:rPr lang="en-US" dirty="0"/>
              <a:t>Men far more likely to report pre-marital sex than women (odds ratio = 3.7)</a:t>
            </a:r>
          </a:p>
        </p:txBody>
      </p:sp>
    </p:spTree>
    <p:extLst>
      <p:ext uri="{BB962C8B-B14F-4D97-AF65-F5344CB8AC3E}">
        <p14:creationId xmlns:p14="http://schemas.microsoft.com/office/powerpoint/2010/main" val="40452000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20F5FE-C281-47CE-A525-435BA311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83372"/>
            <a:ext cx="4114800" cy="38526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5BB6C-FA56-4BA0-BAC1-F97B1224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3E0E1-F350-49EB-853A-4FAD9D576318}"/>
              </a:ext>
            </a:extLst>
          </p:cNvPr>
          <p:cNvSpPr txBox="1"/>
          <p:nvPr/>
        </p:nvSpPr>
        <p:spPr>
          <a:xfrm>
            <a:off x="533400" y="2794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ACAF3-F686-4ECA-B9CA-2F973E2BC53E}"/>
              </a:ext>
            </a:extLst>
          </p:cNvPr>
          <p:cNvSpPr txBox="1"/>
          <p:nvPr/>
        </p:nvSpPr>
        <p:spPr>
          <a:xfrm>
            <a:off x="609600" y="750332"/>
            <a:ext cx="79248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Pre)(Extra)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1:3),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5AD488-3FCA-4E33-B035-7483858B75B2}"/>
              </a:ext>
            </a:extLst>
          </p:cNvPr>
          <p:cNvSpPr txBox="1"/>
          <p:nvPr/>
        </p:nvSpPr>
        <p:spPr>
          <a:xfrm>
            <a:off x="5029200" y="2590800"/>
            <a:ext cx="350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 &amp; women who reported Pre- far more likely to report Extra- sex</a:t>
            </a:r>
          </a:p>
          <a:p>
            <a:endParaRPr lang="en-US" dirty="0"/>
          </a:p>
          <a:p>
            <a:r>
              <a:rPr lang="en-US" dirty="0"/>
              <a:t>Odds ratio of Extra- given Pre- about the same for men  &amp; women</a:t>
            </a:r>
          </a:p>
          <a:p>
            <a:r>
              <a:rPr lang="en-US" dirty="0"/>
              <a:t>(3.61 vs. 3.56)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748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A3153C-A8FC-4113-897F-2F1DA4DB7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620" y="2622203"/>
            <a:ext cx="4114800" cy="40837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6E48E-AEEE-4E0A-8FC3-BC35A7BE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57D5E-AAC9-481F-8AE0-8FC1364AD7BC}"/>
              </a:ext>
            </a:extLst>
          </p:cNvPr>
          <p:cNvSpPr txBox="1"/>
          <p:nvPr/>
        </p:nvSpPr>
        <p:spPr>
          <a:xfrm>
            <a:off x="533400" y="26924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plots: Full 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32F93-30ED-4476-A80D-3658C884DE18}"/>
              </a:ext>
            </a:extLst>
          </p:cNvPr>
          <p:cNvSpPr txBox="1"/>
          <p:nvPr/>
        </p:nvSpPr>
        <p:spPr>
          <a:xfrm>
            <a:off x="543560" y="685800"/>
            <a:ext cx="80010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"Gender*Pre*Extra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(GPE)(PEM)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 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"G*P*E + P*E*M")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03506-7BB8-4287-8C49-3C8D7CEDF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" y="2622203"/>
            <a:ext cx="4114800" cy="409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03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6E48E-AEEE-4E0A-8FC3-BC35A7BE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57D5E-AAC9-481F-8AE0-8FC1364AD7BC}"/>
              </a:ext>
            </a:extLst>
          </p:cNvPr>
          <p:cNvSpPr txBox="1"/>
          <p:nvPr/>
        </p:nvSpPr>
        <p:spPr>
          <a:xfrm>
            <a:off x="533400" y="26924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plots: Full 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32F93-30ED-4476-A80D-3658C884DE18}"/>
              </a:ext>
            </a:extLst>
          </p:cNvPr>
          <p:cNvSpPr txBox="1"/>
          <p:nvPr/>
        </p:nvSpPr>
        <p:spPr>
          <a:xfrm>
            <a:off x="543560" y="685800"/>
            <a:ext cx="80010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"Gender*Pre*Extra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03506-7BB8-4287-8C49-3C8D7CED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" y="2622203"/>
            <a:ext cx="4114800" cy="4099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933AE0-827E-4B96-BC7B-5128E080C89A}"/>
              </a:ext>
            </a:extLst>
          </p:cNvPr>
          <p:cNvSpPr txBox="1"/>
          <p:nvPr/>
        </p:nvSpPr>
        <p:spPr>
          <a:xfrm>
            <a:off x="4953000" y="2743200"/>
            <a:ext cx="3591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model [GPE][M], marital status depends in a complex way</a:t>
            </a:r>
          </a:p>
          <a:p>
            <a:endParaRPr lang="en-US" dirty="0"/>
          </a:p>
          <a:p>
            <a:r>
              <a:rPr lang="en-US" dirty="0"/>
              <a:t>Among women, those reporting Pre- more likely to be divorced</a:t>
            </a:r>
          </a:p>
          <a:p>
            <a:endParaRPr lang="en-US" dirty="0"/>
          </a:p>
          <a:p>
            <a:r>
              <a:rPr lang="en-US" dirty="0"/>
              <a:t>Among men, those reporting Pre- only more likely to be divorced if Extra-</a:t>
            </a:r>
          </a:p>
          <a:p>
            <a:endParaRPr lang="en-US" dirty="0"/>
          </a:p>
          <a:p>
            <a:r>
              <a:rPr lang="en-US" dirty="0"/>
              <a:t>This suggests adding associations of M with P and E: [PEM] term</a:t>
            </a:r>
          </a:p>
        </p:txBody>
      </p:sp>
    </p:spTree>
    <p:extLst>
      <p:ext uri="{BB962C8B-B14F-4D97-AF65-F5344CB8AC3E}">
        <p14:creationId xmlns:p14="http://schemas.microsoft.com/office/powerpoint/2010/main" val="2530935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CA8E-A63B-C5EA-AB31-A16C2B2C3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791200" cy="715962"/>
          </a:xfrm>
        </p:spPr>
        <p:txBody>
          <a:bodyPr>
            <a:normAutofit fontScale="90000"/>
          </a:bodyPr>
          <a:lstStyle/>
          <a:p>
            <a:r>
              <a:rPr lang="en-CA" dirty="0"/>
              <a:t>History corner: von Mayr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5571C-07B5-2B86-2D6B-E05BBC369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6F4BA-55F5-EF66-3ACC-A269BD413B78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Georg von Mayr (1877) was the first to suggest an area-proportional display for two categorical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146735-5A5D-411C-6318-238695982CA5}"/>
              </a:ext>
            </a:extLst>
          </p:cNvPr>
          <p:cNvSpPr txBox="1"/>
          <p:nvPr/>
        </p:nvSpPr>
        <p:spPr>
          <a:xfrm>
            <a:off x="5486400" y="2057400"/>
            <a:ext cx="320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Total count = 1000</a:t>
            </a:r>
          </a:p>
          <a:p>
            <a:endParaRPr lang="en-CA" dirty="0"/>
          </a:p>
          <a:p>
            <a:r>
              <a:rPr lang="en-CA" dirty="0"/>
              <a:t>Divided into (cows, pigs, sheep?)</a:t>
            </a:r>
          </a:p>
          <a:p>
            <a:r>
              <a:rPr lang="en-CA" dirty="0"/>
              <a:t>A = 600, B= 300, C= 100)</a:t>
            </a:r>
          </a:p>
          <a:p>
            <a:endParaRPr lang="en-CA" dirty="0"/>
          </a:p>
          <a:p>
            <a:r>
              <a:rPr lang="en-CA" dirty="0"/>
              <a:t>Each of these sub-divided by a  2</a:t>
            </a:r>
            <a:r>
              <a:rPr lang="en-CA" baseline="30000" dirty="0"/>
              <a:t>nd</a:t>
            </a:r>
            <a:r>
              <a:rPr lang="en-CA" dirty="0"/>
              <a:t> variable (region: a, b, c)</a:t>
            </a:r>
          </a:p>
          <a:p>
            <a:endParaRPr lang="en-CA" dirty="0"/>
          </a:p>
          <a:p>
            <a:r>
              <a:rPr lang="en-CA" dirty="0"/>
              <a:t>The name: “bottle diagram with double divisions” suggests further splits </a:t>
            </a:r>
          </a:p>
        </p:txBody>
      </p:sp>
      <p:pic>
        <p:nvPicPr>
          <p:cNvPr id="9" name="Picture 8" descr="A picture containing person, person, wall, wearing&#10;&#10;Description automatically generated">
            <a:extLst>
              <a:ext uri="{FF2B5EF4-FFF2-40B4-BE49-F238E27FC236}">
                <a16:creationId xmlns:a16="http://schemas.microsoft.com/office/drawing/2014/main" id="{1092CA73-5732-D1B0-47F4-2747D60BEA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04080"/>
            <a:ext cx="761847" cy="8570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CDFFCF-CCCB-091D-881A-4415EBF339B1}"/>
              </a:ext>
            </a:extLst>
          </p:cNvPr>
          <p:cNvSpPr txBox="1"/>
          <p:nvPr/>
        </p:nvSpPr>
        <p:spPr>
          <a:xfrm>
            <a:off x="5486400" y="5715000"/>
            <a:ext cx="3200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See: Friendly (2002), “A Brief History of the Mosaic Display”, </a:t>
            </a:r>
            <a:r>
              <a:rPr lang="en-CA" sz="1100" i="1" dirty="0"/>
              <a:t>JCGS</a:t>
            </a:r>
            <a:r>
              <a:rPr lang="en-CA" sz="1100" dirty="0"/>
              <a:t>, 11:1,89-107, </a:t>
            </a:r>
            <a:r>
              <a:rPr lang="en-CA" sz="1100" dirty="0">
                <a:hlinkClick r:id="rId3"/>
              </a:rPr>
              <a:t>http://dx.doi.org/10.1198/106186002317375631</a:t>
            </a:r>
            <a:r>
              <a:rPr lang="en-CA" sz="1100" dirty="0"/>
              <a:t> </a:t>
            </a:r>
          </a:p>
        </p:txBody>
      </p:sp>
      <p:pic>
        <p:nvPicPr>
          <p:cNvPr id="8" name="Picture 7" descr="A picture containing letter&#10;&#10;Description automatically generated">
            <a:extLst>
              <a:ext uri="{FF2B5EF4-FFF2-40B4-BE49-F238E27FC236}">
                <a16:creationId xmlns:a16="http://schemas.microsoft.com/office/drawing/2014/main" id="{48A1F324-E776-4C8A-2126-A8F246A5F1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40" y="1828800"/>
            <a:ext cx="501106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476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A3153C-A8FC-4113-897F-2F1DA4DB7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" y="2607251"/>
            <a:ext cx="4114800" cy="40837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6E48E-AEEE-4E0A-8FC3-BC35A7BE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57D5E-AAC9-481F-8AE0-8FC1364AD7BC}"/>
              </a:ext>
            </a:extLst>
          </p:cNvPr>
          <p:cNvSpPr txBox="1"/>
          <p:nvPr/>
        </p:nvSpPr>
        <p:spPr>
          <a:xfrm>
            <a:off x="533400" y="26924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Mosaic plots: Full 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32F93-30ED-4476-A80D-3658C884DE18}"/>
              </a:ext>
            </a:extLst>
          </p:cNvPr>
          <p:cNvSpPr txBox="1"/>
          <p:nvPr/>
        </p:nvSpPr>
        <p:spPr>
          <a:xfrm>
            <a:off x="543560" y="685800"/>
            <a:ext cx="80010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(GPE)(PEM)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 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"G*P*E + P*E*M")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A8D24-C3CC-4C3F-B73B-F0EE5FB6B6CC}"/>
              </a:ext>
            </a:extLst>
          </p:cNvPr>
          <p:cNvSpPr txBox="1"/>
          <p:nvPr/>
        </p:nvSpPr>
        <p:spPr>
          <a:xfrm>
            <a:off x="5181600" y="2667000"/>
            <a:ext cx="350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model fits well, G</a:t>
            </a:r>
            <a:r>
              <a:rPr lang="en-US" baseline="30000" dirty="0"/>
              <a:t>2</a:t>
            </a:r>
            <a:r>
              <a:rPr lang="en-US" dirty="0"/>
              <a:t>(4) = 5.26, p=0.26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Loglinear thinking</a:t>
            </a:r>
            <a:r>
              <a:rPr lang="en-US" dirty="0"/>
              <a:t>: once we take GPE into account, are there simpler models for association with M?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Looking forward</a:t>
            </a:r>
            <a:r>
              <a:rPr lang="en-US" dirty="0"/>
              <a:t>: logit models for </a:t>
            </a:r>
            <a:r>
              <a:rPr lang="en-US" dirty="0" err="1"/>
              <a:t>MaritalStatus</a:t>
            </a:r>
            <a:r>
              <a:rPr lang="en-US" dirty="0"/>
              <a:t> often provide an easier path</a:t>
            </a:r>
          </a:p>
        </p:txBody>
      </p:sp>
    </p:spTree>
    <p:extLst>
      <p:ext uri="{BB962C8B-B14F-4D97-AF65-F5344CB8AC3E}">
        <p14:creationId xmlns:p14="http://schemas.microsoft.com/office/powerpoint/2010/main" val="16711148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B72A11-78F2-4119-BD45-B91513D7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association, partial mosaics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F03BD-2D17-47F0-AA5F-A2B3E7ED9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828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Sometimes useful to do a </a:t>
            </a:r>
            <a:r>
              <a:rPr lang="en-US" sz="2400" dirty="0">
                <a:solidFill>
                  <a:srgbClr val="0070C0"/>
                </a:solidFill>
              </a:rPr>
              <a:t>stratified analysis</a:t>
            </a:r>
          </a:p>
          <a:p>
            <a:r>
              <a:rPr lang="en-US" sz="1800" dirty="0"/>
              <a:t>How does association between two (or more) variables vary over levels of other variables?</a:t>
            </a:r>
          </a:p>
          <a:p>
            <a:r>
              <a:rPr lang="en-US" sz="1800" dirty="0"/>
              <a:t>Mosaic plots for main variables show </a:t>
            </a:r>
            <a:r>
              <a:rPr lang="en-US" sz="1800" dirty="0">
                <a:solidFill>
                  <a:srgbClr val="0070C0"/>
                </a:solidFill>
              </a:rPr>
              <a:t>partial association </a:t>
            </a:r>
            <a:r>
              <a:rPr lang="en-US" sz="1800" dirty="0"/>
              <a:t>at each level of others</a:t>
            </a:r>
          </a:p>
          <a:p>
            <a:r>
              <a:rPr lang="en-US" sz="1800" dirty="0"/>
              <a:t>E.g., Hair color, Eye color, subset by Sex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6163B4-DD74-4676-9918-C759181B1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81554-B31E-441D-95A0-679DD0DE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077325"/>
            <a:ext cx="6923809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230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0C93-125B-4F16-A9A0-794BA61A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association, partial mosaics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70979-5833-4903-BE2D-9F428BA28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91713-AEE6-4851-ADA5-CC1656E82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8171428" cy="4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073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6E87F-3621-4D7C-B096-70736824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association: 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6A066-DE96-49E9-AB72-2388574AE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Overall, there is a strong association of hair color and eye color, controlling for sex, G</a:t>
            </a:r>
            <a:r>
              <a:rPr lang="en-US" sz="2400" baseline="30000" dirty="0"/>
              <a:t>2</a:t>
            </a:r>
            <a:r>
              <a:rPr lang="en-US" sz="2400" baseline="-25000" dirty="0"/>
              <a:t>(18) </a:t>
            </a:r>
            <a:r>
              <a:rPr lang="en-US" sz="2400" dirty="0"/>
              <a:t>= 156.67</a:t>
            </a:r>
          </a:p>
          <a:p>
            <a:pPr lvl="1"/>
            <a:r>
              <a:rPr lang="en-US" sz="2000" dirty="0"/>
              <a:t>For F, G</a:t>
            </a:r>
            <a:r>
              <a:rPr lang="en-US" sz="2000" baseline="30000" dirty="0"/>
              <a:t>2</a:t>
            </a:r>
            <a:r>
              <a:rPr lang="en-US" sz="2000" baseline="-25000" dirty="0"/>
              <a:t>(9) </a:t>
            </a:r>
            <a:r>
              <a:rPr lang="en-US" sz="2000" dirty="0"/>
              <a:t>= 112.23 accounts for 72% of this association</a:t>
            </a:r>
          </a:p>
          <a:p>
            <a:r>
              <a:rPr lang="en-US" sz="2400" dirty="0"/>
              <a:t>The pattern of association is similar for M &amp; F</a:t>
            </a:r>
          </a:p>
          <a:p>
            <a:pPr lvl="1"/>
            <a:r>
              <a:rPr lang="en-US" sz="2000" dirty="0"/>
              <a:t>The largest difference is for blue-eyed blonds, much more prevalent among F than M. Is there a hair dye effect?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A83EAE-3939-46A2-8FA7-F9AA3D5F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5CBAD-382C-4629-8258-665AC5AB0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680724"/>
            <a:ext cx="5323608" cy="266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605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6671-18E2-4931-80D9-DAD89F592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What we’ve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B61E5-3ECC-4FD6-93A0-BBB245FFA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Mosaic plots use sequential splits to show marginal and conditional frequencies in an </a:t>
            </a:r>
            <a:r>
              <a:rPr lang="en-US" sz="2400" i="1" dirty="0"/>
              <a:t>n</a:t>
            </a:r>
            <a:r>
              <a:rPr lang="en-US" sz="2400" dirty="0"/>
              <a:t>-way table</a:t>
            </a:r>
          </a:p>
          <a:p>
            <a:pPr lvl="1"/>
            <a:r>
              <a:rPr lang="en-US" sz="2000" dirty="0"/>
              <a:t>Shading: </a:t>
            </a:r>
            <a:r>
              <a:rPr lang="en-US" sz="2000" dirty="0">
                <a:solidFill>
                  <a:srgbClr val="0070C0"/>
                </a:solidFill>
              </a:rPr>
              <a:t>sign</a:t>
            </a:r>
            <a:r>
              <a:rPr lang="en-US" sz="2000" dirty="0"/>
              <a:t> and </a:t>
            </a:r>
            <a:r>
              <a:rPr lang="en-US" sz="2000" b="1" dirty="0"/>
              <a:t>magnitude</a:t>
            </a:r>
            <a:r>
              <a:rPr lang="en-US" sz="2000" dirty="0"/>
              <a:t> </a:t>
            </a:r>
            <a:r>
              <a:rPr lang="en-US" sz="2000"/>
              <a:t>of residuals </a:t>
            </a:r>
            <a:r>
              <a:rPr lang="en-US" sz="2000">
                <a:sym typeface="Symbol" panose="05050102010706020507" pitchFamily="18" charset="2"/>
              </a:rPr>
              <a:t></a:t>
            </a:r>
            <a:r>
              <a:rPr lang="en-US" sz="2000"/>
              <a:t> </a:t>
            </a:r>
            <a:r>
              <a:rPr lang="en-US" sz="2000" dirty="0"/>
              <a:t>contributions to χ</a:t>
            </a:r>
            <a:r>
              <a:rPr lang="en-US" sz="2000" baseline="30000" dirty="0"/>
              <a:t>2</a:t>
            </a:r>
          </a:p>
          <a:p>
            <a:pPr lvl="1"/>
            <a:r>
              <a:rPr lang="en-US" sz="2000" dirty="0"/>
              <a:t>Shows the pattern of association not accounted for</a:t>
            </a:r>
          </a:p>
          <a:p>
            <a:pPr lvl="1"/>
            <a:r>
              <a:rPr lang="en-US" sz="2000" dirty="0"/>
              <a:t>Permuting rows/cols often helps</a:t>
            </a:r>
          </a:p>
          <a:p>
            <a:r>
              <a:rPr lang="en-US" sz="2400" dirty="0"/>
              <a:t>Loglinear models </a:t>
            </a:r>
          </a:p>
          <a:p>
            <a:pPr lvl="1"/>
            <a:r>
              <a:rPr lang="en-US" sz="2000" dirty="0"/>
              <a:t>Express associations with ANOVA-like interaction terms: A*B, A*C</a:t>
            </a:r>
          </a:p>
          <a:p>
            <a:pPr lvl="2"/>
            <a:r>
              <a:rPr lang="en-US" sz="1800" dirty="0"/>
              <a:t>Joint independence: [AB][C]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≡</a:t>
            </a:r>
            <a:r>
              <a:rPr lang="en-US" sz="1800" dirty="0">
                <a:sym typeface="Symbol MT" panose="05050102010706020507" pitchFamily="18" charset="2"/>
              </a:rPr>
              <a:t> A * B + C</a:t>
            </a:r>
            <a:endParaRPr lang="en-US" sz="1800" dirty="0"/>
          </a:p>
          <a:p>
            <a:pPr lvl="2"/>
            <a:r>
              <a:rPr lang="en-US" sz="1800" dirty="0"/>
              <a:t>Conditional independence: [AC][BC]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≡ </a:t>
            </a:r>
            <a:r>
              <a:rPr lang="en-US" sz="1800" dirty="0">
                <a:sym typeface="Symbol MT" panose="05050102010706020507" pitchFamily="18" charset="2"/>
              </a:rPr>
              <a:t>A </a:t>
            </a:r>
            <a:r>
              <a:rPr lang="en-US" sz="1800" dirty="0">
                <a:sym typeface="Symbol" panose="05050102010706020507" pitchFamily="18" charset="2"/>
              </a:rPr>
              <a:t> B | C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Fitting models  “cleaning the mosaic”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Response models: include all associations among predictors</a:t>
            </a:r>
          </a:p>
          <a:p>
            <a:r>
              <a:rPr lang="en-US" sz="2400" dirty="0">
                <a:sym typeface="Symbol" panose="05050102010706020507" pitchFamily="18" charset="2"/>
              </a:rPr>
              <a:t>Sequential / partial plots &amp; models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Sequential: Decompose all associations: V</a:t>
            </a:r>
            <a:r>
              <a:rPr lang="en-US" sz="2000" baseline="-25000" dirty="0">
                <a:sym typeface="Symbol" panose="05050102010706020507" pitchFamily="18" charset="2"/>
              </a:rPr>
              <a:t>1</a:t>
            </a:r>
            <a:r>
              <a:rPr lang="en-US" sz="2000" dirty="0">
                <a:sym typeface="Symbol" panose="05050102010706020507" pitchFamily="18" charset="2"/>
              </a:rPr>
              <a:t>;  V</a:t>
            </a:r>
            <a:r>
              <a:rPr lang="en-US" sz="2000" baseline="-25000" dirty="0">
                <a:sym typeface="Symbol" panose="05050102010706020507" pitchFamily="18" charset="2"/>
              </a:rPr>
              <a:t>2</a:t>
            </a:r>
            <a:r>
              <a:rPr lang="en-US" sz="2000" dirty="0">
                <a:sym typeface="Symbol" panose="05050102010706020507" pitchFamily="18" charset="2"/>
              </a:rPr>
              <a:t>|V</a:t>
            </a:r>
            <a:r>
              <a:rPr lang="en-US" sz="2000" baseline="-25000" dirty="0">
                <a:sym typeface="Symbol" panose="05050102010706020507" pitchFamily="18" charset="2"/>
              </a:rPr>
              <a:t>1</a:t>
            </a:r>
            <a:r>
              <a:rPr lang="en-US" sz="2000" dirty="0">
                <a:sym typeface="Symbol" panose="05050102010706020507" pitchFamily="18" charset="2"/>
              </a:rPr>
              <a:t>;   V</a:t>
            </a:r>
            <a:r>
              <a:rPr lang="en-US" sz="2000" baseline="-25000" dirty="0">
                <a:sym typeface="Symbol" panose="05050102010706020507" pitchFamily="18" charset="2"/>
              </a:rPr>
              <a:t>3</a:t>
            </a:r>
            <a:r>
              <a:rPr lang="en-US" sz="2000" dirty="0">
                <a:sym typeface="Symbol" panose="05050102010706020507" pitchFamily="18" charset="2"/>
              </a:rPr>
              <a:t>|{V</a:t>
            </a:r>
            <a:r>
              <a:rPr lang="en-US" sz="2000" baseline="-25000" dirty="0">
                <a:sym typeface="Symbol" panose="05050102010706020507" pitchFamily="18" charset="2"/>
              </a:rPr>
              <a:t>1</a:t>
            </a:r>
            <a:r>
              <a:rPr lang="en-US" sz="2000" dirty="0">
                <a:sym typeface="Symbol" panose="05050102010706020507" pitchFamily="18" charset="2"/>
              </a:rPr>
              <a:t>, V</a:t>
            </a:r>
            <a:r>
              <a:rPr lang="en-US" sz="2000" baseline="-25000" dirty="0">
                <a:sym typeface="Symbol" panose="05050102010706020507" pitchFamily="18" charset="2"/>
              </a:rPr>
              <a:t>2</a:t>
            </a:r>
            <a:r>
              <a:rPr lang="en-US" sz="2000" dirty="0">
                <a:sym typeface="Symbol" panose="05050102010706020507" pitchFamily="18" charset="2"/>
              </a:rPr>
              <a:t>}, …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Partial: Decompose conditional associations: [V</a:t>
            </a:r>
            <a:r>
              <a:rPr lang="en-US" sz="2000" baseline="-25000" dirty="0">
                <a:sym typeface="Symbol" panose="05050102010706020507" pitchFamily="18" charset="2"/>
              </a:rPr>
              <a:t>1</a:t>
            </a:r>
            <a:r>
              <a:rPr lang="en-US" sz="2000" dirty="0">
                <a:sym typeface="Symbol" panose="05050102010706020507" pitchFamily="18" charset="2"/>
              </a:rPr>
              <a:t>, V</a:t>
            </a:r>
            <a:r>
              <a:rPr lang="en-US" sz="2000" baseline="-25000" dirty="0">
                <a:sym typeface="Symbol" panose="05050102010706020507" pitchFamily="18" charset="2"/>
              </a:rPr>
              <a:t>2</a:t>
            </a:r>
            <a:r>
              <a:rPr lang="en-US" sz="2000" dirty="0">
                <a:sym typeface="Symbol" panose="05050102010706020507" pitchFamily="18" charset="2"/>
              </a:rPr>
              <a:t> ]| V</a:t>
            </a:r>
            <a:r>
              <a:rPr lang="en-US" sz="2000" baseline="-25000" dirty="0">
                <a:sym typeface="Symbol" panose="05050102010706020507" pitchFamily="18" charset="2"/>
              </a:rPr>
              <a:t>3</a:t>
            </a:r>
            <a:r>
              <a:rPr lang="en-US" sz="2000" dirty="0">
                <a:sym typeface="Symbol" panose="05050102010706020507" pitchFamily="18" charset="2"/>
              </a:rPr>
              <a:t>= {a, b, …}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FA1E9-B6E8-4A7F-8556-FFF9AD62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7859</TotalTime>
  <Words>7155</Words>
  <Application>Microsoft Office PowerPoint</Application>
  <PresentationFormat>On-screen Show (4:3)</PresentationFormat>
  <Paragraphs>954</Paragraphs>
  <Slides>94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2" baseType="lpstr">
      <vt:lpstr>Arial</vt:lpstr>
      <vt:lpstr>Consolas</vt:lpstr>
      <vt:lpstr>Calibri</vt:lpstr>
      <vt:lpstr>Wingdings</vt:lpstr>
      <vt:lpstr>Courier New</vt:lpstr>
      <vt:lpstr>Symbol</vt:lpstr>
      <vt:lpstr>Cambria Math</vt:lpstr>
      <vt:lpstr>1_Office Theme</vt:lpstr>
      <vt:lpstr>Loglinear models &amp; mosaic displays</vt:lpstr>
      <vt:lpstr>Today’s topics</vt:lpstr>
      <vt:lpstr>Mosaic displays</vt:lpstr>
      <vt:lpstr>Mosaic displays: basic ideas</vt:lpstr>
      <vt:lpstr>Mosaic displays: basic ideas</vt:lpstr>
      <vt:lpstr>Mosaic displays: basic ideas</vt:lpstr>
      <vt:lpstr>Mosaic displays: Independence</vt:lpstr>
      <vt:lpstr>Mosaic displays: Residuals &amp; shading</vt:lpstr>
      <vt:lpstr>History corner: von Mayr</vt:lpstr>
      <vt:lpstr>History corner: Minard</vt:lpstr>
      <vt:lpstr>History corner: Francis Walker</vt:lpstr>
      <vt:lpstr>Mosaic cartograms</vt:lpstr>
      <vt:lpstr>Loglinear models: Perspectives</vt:lpstr>
      <vt:lpstr>Loglinear approach</vt:lpstr>
      <vt:lpstr>glm() approach</vt:lpstr>
      <vt:lpstr>Logit models</vt:lpstr>
      <vt:lpstr>Two-way tables: loglinear approach</vt:lpstr>
      <vt:lpstr>Two-way tables: loglinear approach</vt:lpstr>
      <vt:lpstr>Two-way tables: loglinear approach</vt:lpstr>
      <vt:lpstr>Example: Independence</vt:lpstr>
      <vt:lpstr>PowerPoint Presentation</vt:lpstr>
      <vt:lpstr>Two-way tables: glm approach</vt:lpstr>
      <vt:lpstr>PowerPoint Presentation</vt:lpstr>
      <vt:lpstr>Assessing goodness of fit</vt:lpstr>
      <vt:lpstr>Degrees of freedom</vt:lpstr>
      <vt:lpstr>R functions for loglinear models</vt:lpstr>
      <vt:lpstr>R functions &amp; methods</vt:lpstr>
      <vt:lpstr>Model-based methods: Fitting &amp; graphing</vt:lpstr>
      <vt:lpstr>Example: Arthritis treatment</vt:lpstr>
      <vt:lpstr>Arthritis treatment</vt:lpstr>
      <vt:lpstr>Arthritis treatment: Plots</vt:lpstr>
      <vt:lpstr>Arthritis treatment: glm()</vt:lpstr>
      <vt:lpstr>Example: Hair color &amp; Eye color</vt:lpstr>
      <vt:lpstr>Mosaic displays: Seeing patterns</vt:lpstr>
      <vt:lpstr>Mosaic displays: Seeing patterns</vt:lpstr>
      <vt:lpstr>Bee abundance data</vt:lpstr>
      <vt:lpstr>PowerPoint Presentation</vt:lpstr>
      <vt:lpstr>PowerPoint Presentation</vt:lpstr>
      <vt:lpstr>PowerPoint Presentation</vt:lpstr>
      <vt:lpstr>Three-way tables</vt:lpstr>
      <vt:lpstr>Reduced models</vt:lpstr>
      <vt:lpstr>Reduced models</vt:lpstr>
      <vt:lpstr>Model types</vt:lpstr>
      <vt:lpstr>Association graphs</vt:lpstr>
      <vt:lpstr>Model types &amp; association graphs</vt:lpstr>
      <vt:lpstr>Model types: loglm()</vt:lpstr>
      <vt:lpstr>Collapsibility: Marginal &amp; conditional associations</vt:lpstr>
      <vt:lpstr>Higher-way tables</vt:lpstr>
      <vt:lpstr>Response vs. Association models</vt:lpstr>
      <vt:lpstr>Goodness of fit tests</vt:lpstr>
      <vt:lpstr>Nested models &amp; ANOVA-type tests</vt:lpstr>
      <vt:lpstr>Example: Berkeley admissions</vt:lpstr>
      <vt:lpstr>Fitting these in R</vt:lpstr>
      <vt:lpstr>Example: Berkeley admissions</vt:lpstr>
      <vt:lpstr>PowerPoint Presentation</vt:lpstr>
      <vt:lpstr>ANOVA tests</vt:lpstr>
      <vt:lpstr>LRstats: AIC &amp; BIC</vt:lpstr>
      <vt:lpstr>Mosaic displays: Visual fitting</vt:lpstr>
      <vt:lpstr>Mosaic displays: Predictor variables</vt:lpstr>
      <vt:lpstr>Baseline response model</vt:lpstr>
      <vt:lpstr>Add an association term…</vt:lpstr>
      <vt:lpstr>Double decker plots</vt:lpstr>
      <vt:lpstr>Survival on the Titanic</vt:lpstr>
      <vt:lpstr>4-way tables: Survival on the Titanic</vt:lpstr>
      <vt:lpstr>Zero cells</vt:lpstr>
      <vt:lpstr>Exploratory plots</vt:lpstr>
      <vt:lpstr>Exploratory plots</vt:lpstr>
      <vt:lpstr>Fitting &amp; visualizing models</vt:lpstr>
      <vt:lpstr>Baseline model for Survived</vt:lpstr>
      <vt:lpstr>Adding associations: Main effects</vt:lpstr>
      <vt:lpstr>Final model</vt:lpstr>
      <vt:lpstr>Comparing models</vt:lpstr>
      <vt:lpstr>Comparing models</vt:lpstr>
      <vt:lpstr>Model interpretation</vt:lpstr>
      <vt:lpstr>Historical note</vt:lpstr>
      <vt:lpstr>Sequential plots &amp; models</vt:lpstr>
      <vt:lpstr>Sequential plots &amp; models</vt:lpstr>
      <vt:lpstr>Sequential plots &amp; models</vt:lpstr>
      <vt:lpstr>Sequential plots &amp; models</vt:lpstr>
      <vt:lpstr>Sequential plots &amp; models</vt:lpstr>
      <vt:lpstr>Sequential plots &amp; models</vt:lpstr>
      <vt:lpstr>Sequential models: Applications</vt:lpstr>
      <vt:lpstr>Example: Marital status, pre- &amp; extra-marital sex</vt:lpstr>
      <vt:lpstr>Example: Marital status, pre- &amp; extra-marital sex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Partial association, partial mosaics</vt:lpstr>
      <vt:lpstr>Partial association, partial mosaics</vt:lpstr>
      <vt:lpstr>Partial association: Summary</vt:lpstr>
      <vt:lpstr>Summary: What we’ve learned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04-Loglin</dc:title>
  <dc:creator>Michael Friendly</dc:creator>
  <cp:lastModifiedBy>Michael L Friendly</cp:lastModifiedBy>
  <cp:revision>147</cp:revision>
  <dcterms:created xsi:type="dcterms:W3CDTF">2017-10-14T20:35:56Z</dcterms:created>
  <dcterms:modified xsi:type="dcterms:W3CDTF">2023-02-12T03:00:14Z</dcterms:modified>
</cp:coreProperties>
</file>